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6"/>
  </p:handoutMasterIdLst>
  <p:sldIdLst>
    <p:sldId id="256" r:id="rId2"/>
    <p:sldId id="257" r:id="rId3"/>
    <p:sldId id="258" r:id="rId4"/>
    <p:sldId id="259" r:id="rId5"/>
    <p:sldId id="276" r:id="rId6"/>
    <p:sldId id="261" r:id="rId7"/>
    <p:sldId id="277" r:id="rId8"/>
    <p:sldId id="278" r:id="rId9"/>
    <p:sldId id="280" r:id="rId10"/>
    <p:sldId id="281" r:id="rId11"/>
    <p:sldId id="279" r:id="rId12"/>
    <p:sldId id="282" r:id="rId13"/>
    <p:sldId id="283" r:id="rId14"/>
    <p:sldId id="284" r:id="rId15"/>
    <p:sldId id="285" r:id="rId16"/>
    <p:sldId id="286" r:id="rId17"/>
    <p:sldId id="287" r:id="rId18"/>
    <p:sldId id="289" r:id="rId19"/>
    <p:sldId id="290" r:id="rId20"/>
    <p:sldId id="291" r:id="rId21"/>
    <p:sldId id="292" r:id="rId22"/>
    <p:sldId id="293" r:id="rId23"/>
    <p:sldId id="294" r:id="rId24"/>
    <p:sldId id="295" r:id="rId25"/>
    <p:sldId id="263" r:id="rId26"/>
    <p:sldId id="265" r:id="rId27"/>
    <p:sldId id="298" r:id="rId28"/>
    <p:sldId id="299" r:id="rId29"/>
    <p:sldId id="300" r:id="rId30"/>
    <p:sldId id="301" r:id="rId31"/>
    <p:sldId id="315" r:id="rId32"/>
    <p:sldId id="302" r:id="rId33"/>
    <p:sldId id="304" r:id="rId34"/>
    <p:sldId id="312" r:id="rId35"/>
    <p:sldId id="305" r:id="rId36"/>
    <p:sldId id="306" r:id="rId37"/>
    <p:sldId id="313" r:id="rId38"/>
    <p:sldId id="307" r:id="rId39"/>
    <p:sldId id="308" r:id="rId40"/>
    <p:sldId id="309" r:id="rId41"/>
    <p:sldId id="310" r:id="rId42"/>
    <p:sldId id="311" r:id="rId43"/>
    <p:sldId id="316" r:id="rId44"/>
    <p:sldId id="317" r:id="rId4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386" y="10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E7C23EBC-BA02-477B-8BE2-F508FD47F886}" type="datetimeFigureOut">
              <a:rPr lang="en-US" smtClean="0"/>
              <a:t>12/16/2021</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E3F3F914-DD6A-4851-A94C-4C6DA1E8235F}" type="slidenum">
              <a:rPr lang="en-US" smtClean="0"/>
              <a:t>‹#›</a:t>
            </a:fld>
            <a:endParaRPr lang="en-US"/>
          </a:p>
        </p:txBody>
      </p:sp>
    </p:spTree>
    <p:extLst>
      <p:ext uri="{BB962C8B-B14F-4D97-AF65-F5344CB8AC3E}">
        <p14:creationId xmlns:p14="http://schemas.microsoft.com/office/powerpoint/2010/main" val="353063002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B846698-6F47-46F0-AD5A-AEB193D8F3D3}" type="datetimeFigureOut">
              <a:rPr lang="en-US" smtClean="0"/>
              <a:t>12/16/2021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61E5DDF7-B24E-4436-8D95-1480F0A2D14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E5DDF7-B24E-4436-8D95-1480F0A2D14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E5DDF7-B24E-4436-8D95-1480F0A2D14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E5DDF7-B24E-4436-8D95-1480F0A2D140}"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1E5DDF7-B24E-4436-8D95-1480F0A2D140}"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E5DDF7-B24E-4436-8D95-1480F0A2D140}"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1E5DDF7-B24E-4436-8D95-1480F0A2D14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1E5DDF7-B24E-4436-8D95-1480F0A2D140}"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B846698-6F47-46F0-AD5A-AEB193D8F3D3}" type="datetimeFigureOut">
              <a:rPr lang="en-US" smtClean="0"/>
              <a:t>12/16/2021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1E5DDF7-B24E-4436-8D95-1480F0A2D14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B846698-6F47-46F0-AD5A-AEB193D8F3D3}" type="datetimeFigureOut">
              <a:rPr lang="en-US" smtClean="0"/>
              <a:t>12/16/2021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1E5DDF7-B24E-4436-8D95-1480F0A2D140}"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B846698-6F47-46F0-AD5A-AEB193D8F3D3}" type="datetimeFigureOut">
              <a:rPr lang="en-US" smtClean="0"/>
              <a:t>12/16/2021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61E5DDF7-B24E-4436-8D95-1480F0A2D140}"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B846698-6F47-46F0-AD5A-AEB193D8F3D3}" type="datetimeFigureOut">
              <a:rPr lang="en-US" smtClean="0"/>
              <a:t>12/16/2021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61E5DDF7-B24E-4436-8D95-1480F0A2D14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e.jafarnejadi\Desktop\پاور پوينت پذيرايي\Capture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2" y="0"/>
            <a:ext cx="914811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2457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algn="r" rtl="1"/>
            <a:r>
              <a:rPr lang="fa-IR" dirty="0" smtClean="0"/>
              <a:t>بلافاصله بعد از شروع اولين جلسه  از 3 تا 5 دقيقه پذيرايي را شروع مي كنيم.</a:t>
            </a:r>
          </a:p>
          <a:p>
            <a:pPr algn="r" rtl="1"/>
            <a:r>
              <a:rPr lang="fa-IR" dirty="0" smtClean="0"/>
              <a:t>اگر جلسه يك ساعته باشد هر 20  تا 25 دقيقه يك بار پذيرايي خواهيم داشت.</a:t>
            </a:r>
          </a:p>
          <a:p>
            <a:pPr algn="r" rtl="1"/>
            <a:r>
              <a:rPr lang="fa-IR" dirty="0" smtClean="0"/>
              <a:t>اگر جلسه 2 ساعته باشد هر 30 تا 35 دقيقه يكبار پذيرايي خواهيم داشت.</a:t>
            </a:r>
          </a:p>
          <a:p>
            <a:pPr algn="r" rtl="1"/>
            <a:r>
              <a:rPr lang="fa-IR" dirty="0" smtClean="0"/>
              <a:t>اگر جلسه 3 يا 4 ساعته باشد هر 40 تا 45 دقيقه يك بار پذيرايي خواهيم داشت.</a:t>
            </a:r>
          </a:p>
          <a:p>
            <a:pPr algn="r" rtl="1"/>
            <a:r>
              <a:rPr lang="fa-IR" dirty="0" smtClean="0"/>
              <a:t>جمع آوري: 15 دقيقه بعد ازهر پذيرايي مي توانيم جمع آوري داشته باشيم.</a:t>
            </a:r>
          </a:p>
          <a:p>
            <a:pPr algn="r" rtl="1"/>
            <a:r>
              <a:rPr lang="fa-IR" dirty="0" smtClean="0"/>
              <a:t>در جلسات 1 ساعته مي توانيم بعد از پايان جلسه جمع آوري كنيم.</a:t>
            </a:r>
          </a:p>
          <a:p>
            <a:pPr algn="r" rtl="1"/>
            <a:r>
              <a:rPr lang="fa-IR" dirty="0" smtClean="0"/>
              <a:t>براي جمع آوري هيچ اولويتي ندارد از همان جلو شروع به جمع كردن مي كنيم.</a:t>
            </a:r>
            <a:endParaRPr lang="en-US" dirty="0"/>
          </a:p>
        </p:txBody>
      </p:sp>
    </p:spTree>
    <p:extLst>
      <p:ext uri="{BB962C8B-B14F-4D97-AF65-F5344CB8AC3E}">
        <p14:creationId xmlns:p14="http://schemas.microsoft.com/office/powerpoint/2010/main" val="20570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1000"/>
                                        <p:tgtEl>
                                          <p:spTgt spid="2">
                                            <p:txEl>
                                              <p:pRg st="2" end="2"/>
                                            </p:txEl>
                                          </p:spTgt>
                                        </p:tgtEl>
                                      </p:cBhvr>
                                    </p:animEffect>
                                    <p:anim calcmode="lin" valueType="num">
                                      <p:cBhvr>
                                        <p:cTn id="22"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fade">
                                      <p:cBhvr>
                                        <p:cTn id="28" dur="1000"/>
                                        <p:tgtEl>
                                          <p:spTgt spid="2">
                                            <p:txEl>
                                              <p:pRg st="3" end="3"/>
                                            </p:txEl>
                                          </p:spTgt>
                                        </p:tgtEl>
                                      </p:cBhvr>
                                    </p:animEffect>
                                    <p:anim calcmode="lin" valueType="num">
                                      <p:cBhvr>
                                        <p:cTn id="29"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fade">
                                      <p:cBhvr>
                                        <p:cTn id="35" dur="1000"/>
                                        <p:tgtEl>
                                          <p:spTgt spid="2">
                                            <p:txEl>
                                              <p:pRg st="4" end="4"/>
                                            </p:txEl>
                                          </p:spTgt>
                                        </p:tgtEl>
                                      </p:cBhvr>
                                    </p:animEffect>
                                    <p:anim calcmode="lin" valueType="num">
                                      <p:cBhvr>
                                        <p:cTn id="36"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fade">
                                      <p:cBhvr>
                                        <p:cTn id="42" dur="1000"/>
                                        <p:tgtEl>
                                          <p:spTgt spid="2">
                                            <p:txEl>
                                              <p:pRg st="5" end="5"/>
                                            </p:txEl>
                                          </p:spTgt>
                                        </p:tgtEl>
                                      </p:cBhvr>
                                    </p:animEffect>
                                    <p:anim calcmode="lin" valueType="num">
                                      <p:cBhvr>
                                        <p:cTn id="4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fade">
                                      <p:cBhvr>
                                        <p:cTn id="49" dur="1000"/>
                                        <p:tgtEl>
                                          <p:spTgt spid="2">
                                            <p:txEl>
                                              <p:pRg st="6" end="6"/>
                                            </p:txEl>
                                          </p:spTgt>
                                        </p:tgtEl>
                                      </p:cBhvr>
                                    </p:animEffect>
                                    <p:anim calcmode="lin" valueType="num">
                                      <p:cBhvr>
                                        <p:cTn id="5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jafarnejadi\Desktop\پاور پوينت پذيرايي\Capture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8288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اولويت اول با ميهمانان است</a:t>
            </a:r>
          </a:p>
          <a:p>
            <a:pPr algn="r" rtl="1"/>
            <a:r>
              <a:rPr lang="fa-IR" dirty="0" smtClean="0"/>
              <a:t>اگر جلسات داخلي باشد و سمت ها يكسان نباشد: (مدير+ كارمند+ كاركنان)</a:t>
            </a:r>
          </a:p>
          <a:p>
            <a:pPr algn="r" rtl="1"/>
            <a:r>
              <a:rPr lang="fa-IR" dirty="0" smtClean="0"/>
              <a:t>اگرجلسات داخلي باشد و سمت ها يكسان باشد (سن را لحاظ مي كنيم)تفاوت سني بالاتر از 10 سال را در نظر مي گيريم.</a:t>
            </a:r>
          </a:p>
          <a:p>
            <a:pPr algn="r" rtl="1"/>
            <a:r>
              <a:rPr lang="fa-IR" dirty="0" smtClean="0"/>
              <a:t>اگر سمت ها همه يكسان بود و تفاوت سني هم نبود اولويت با خانم ها مي باشد</a:t>
            </a:r>
          </a:p>
          <a:p>
            <a:pPr algn="r" rtl="1"/>
            <a:r>
              <a:rPr lang="fa-IR" dirty="0" smtClean="0"/>
              <a:t>اگر از نظر جنسيت هم يكسان بودند از همان ابتدا از سمت چپ در جهت عقربه هاي ساعت پذيرايي مي كنيم. </a:t>
            </a:r>
          </a:p>
          <a:p>
            <a:pPr algn="r" rtl="1"/>
            <a:endParaRPr lang="en-US" dirty="0"/>
          </a:p>
        </p:txBody>
      </p:sp>
    </p:spTree>
    <p:extLst>
      <p:ext uri="{BB962C8B-B14F-4D97-AF65-F5344CB8AC3E}">
        <p14:creationId xmlns:p14="http://schemas.microsoft.com/office/powerpoint/2010/main" val="3375870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jafarnejadi\Desktop\پاور پوينت پذيرايي\Capture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47" y="0"/>
            <a:ext cx="925252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0338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r>
              <a:rPr lang="fa-IR" dirty="0" smtClean="0"/>
              <a:t>از آب سرد براي جوش آمدن استفاده ميكنيم (جلوگيري از طعم و بوي بد)</a:t>
            </a:r>
          </a:p>
          <a:p>
            <a:pPr algn="r" rtl="1"/>
            <a:r>
              <a:rPr lang="fa-IR" dirty="0" smtClean="0"/>
              <a:t>بعد از جوش آمدن بلافاصله سرو نشود و زمان داده شود تا ته نشين شود و به دماي 80 يا 90 برسد.(جهت جلوگيري از طعم سوخته چاي)</a:t>
            </a:r>
          </a:p>
          <a:p>
            <a:pPr algn="r" rtl="1"/>
            <a:r>
              <a:rPr lang="fa-IR" dirty="0" smtClean="0"/>
              <a:t>قوري را بايد سرخالي باشد تا فضاي كافي براي بهتر دم كشيدن چاي باشد.(در قسمت خالي بخار ايجاد مي شود و بهتر دم مي كشد.)</a:t>
            </a:r>
          </a:p>
          <a:p>
            <a:pPr algn="r" rtl="1"/>
            <a:r>
              <a:rPr lang="fa-IR" dirty="0" smtClean="0"/>
              <a:t>زمان سرو چاي ابتدا آب جوش ميريزم بعد چاي (از كف كردن جلوگيري مي شود و براحتر رنگش رو تنظيم مي كنيم)</a:t>
            </a:r>
          </a:p>
          <a:p>
            <a:pPr algn="r" rtl="1"/>
            <a:r>
              <a:rPr lang="fa-IR" dirty="0" smtClean="0"/>
              <a:t>زمان دم كشيدن چاي (خارجي = 15 دقيقه) (ايراني= 35 تا 40 دقيقه)</a:t>
            </a:r>
          </a:p>
          <a:p>
            <a:pPr algn="r" rtl="1"/>
            <a:r>
              <a:rPr lang="fa-IR" dirty="0"/>
              <a:t>بلافاصله بعد از دم كشيدن چاي تفاله آن را خارج مي كنيم. چون باعث تلخ شدن و تيره شدن چاي مي شود</a:t>
            </a:r>
            <a:r>
              <a:rPr lang="fa-IR" dirty="0" smtClean="0"/>
              <a:t>.</a:t>
            </a:r>
          </a:p>
          <a:p>
            <a:pPr algn="r" rtl="1"/>
            <a:r>
              <a:rPr lang="fa-IR" dirty="0" smtClean="0"/>
              <a:t>قوري را قبل از استفاده با آب گرم بشوريم.</a:t>
            </a:r>
          </a:p>
          <a:p>
            <a:pPr algn="r" rtl="1"/>
            <a:r>
              <a:rPr lang="fa-IR" dirty="0" smtClean="0"/>
              <a:t>چاي دم شده حداكثر تا يك ساعت قابل استفاده است نه بيشتر.</a:t>
            </a:r>
            <a:endParaRPr lang="fa-IR" dirty="0"/>
          </a:p>
          <a:p>
            <a:pPr algn="r" rtl="1"/>
            <a:endParaRPr lang="en-US" dirty="0"/>
          </a:p>
        </p:txBody>
      </p:sp>
      <p:sp>
        <p:nvSpPr>
          <p:cNvPr id="3" name="Title 2"/>
          <p:cNvSpPr>
            <a:spLocks noGrp="1"/>
          </p:cNvSpPr>
          <p:nvPr>
            <p:ph type="title"/>
          </p:nvPr>
        </p:nvSpPr>
        <p:spPr/>
        <p:txBody>
          <a:bodyPr/>
          <a:lstStyle/>
          <a:p>
            <a:pPr algn="r" rtl="1"/>
            <a:r>
              <a:rPr lang="fa-IR" dirty="0" smtClean="0"/>
              <a:t>صفر تا صد دم كردن چاي</a:t>
            </a:r>
            <a:endParaRPr lang="en-US" dirty="0"/>
          </a:p>
        </p:txBody>
      </p:sp>
    </p:spTree>
    <p:extLst>
      <p:ext uri="{BB962C8B-B14F-4D97-AF65-F5344CB8AC3E}">
        <p14:creationId xmlns:p14="http://schemas.microsoft.com/office/powerpoint/2010/main" val="42234579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jafarnejadi\Desktop\پاور پوينت پذيرايي\Capture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5826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lvl="0" indent="0" algn="just" rtl="1">
              <a:lnSpc>
                <a:spcPct val="115000"/>
              </a:lnSpc>
              <a:spcBef>
                <a:spcPts val="0"/>
              </a:spcBef>
              <a:spcAft>
                <a:spcPts val="1000"/>
              </a:spcAft>
              <a:buClrTx/>
              <a:buSzTx/>
              <a:buNone/>
            </a:pPr>
            <a:r>
              <a:rPr lang="fa-IR" sz="1800" b="1" dirty="0">
                <a:solidFill>
                  <a:prstClr val="black"/>
                </a:solidFill>
                <a:latin typeface="Calibri"/>
                <a:ea typeface="Calibri"/>
              </a:rPr>
              <a:t>نوشيدني سرد: قاشق دسته بلند (گذاشتن داخل ليوان) دستمال زير </a:t>
            </a:r>
            <a:r>
              <a:rPr lang="fa-IR" sz="1800" b="1" dirty="0" smtClean="0">
                <a:solidFill>
                  <a:prstClr val="black"/>
                </a:solidFill>
                <a:latin typeface="Calibri"/>
                <a:ea typeface="Calibri"/>
              </a:rPr>
              <a:t>ليوان (چهار گوش)، </a:t>
            </a:r>
            <a:r>
              <a:rPr lang="fa-IR" sz="1800" b="1" dirty="0">
                <a:solidFill>
                  <a:prstClr val="black"/>
                </a:solidFill>
                <a:latin typeface="Calibri"/>
                <a:ea typeface="Calibri"/>
              </a:rPr>
              <a:t>داشتن پيش دستي زير </a:t>
            </a:r>
            <a:r>
              <a:rPr lang="fa-IR" sz="1800" b="1" dirty="0" smtClean="0">
                <a:solidFill>
                  <a:prstClr val="black"/>
                </a:solidFill>
                <a:latin typeface="Calibri"/>
                <a:ea typeface="Calibri"/>
              </a:rPr>
              <a:t>ليوان</a:t>
            </a:r>
          </a:p>
          <a:p>
            <a:pPr marL="0" lvl="0" indent="0" algn="just" rtl="1">
              <a:lnSpc>
                <a:spcPct val="115000"/>
              </a:lnSpc>
              <a:spcBef>
                <a:spcPts val="0"/>
              </a:spcBef>
              <a:spcAft>
                <a:spcPts val="1000"/>
              </a:spcAft>
              <a:buClrTx/>
              <a:buSzTx/>
              <a:buNone/>
            </a:pPr>
            <a:r>
              <a:rPr lang="fa-IR" sz="1800" b="1" dirty="0" smtClean="0">
                <a:solidFill>
                  <a:prstClr val="black"/>
                </a:solidFill>
                <a:latin typeface="Calibri"/>
                <a:ea typeface="Calibri"/>
                <a:cs typeface="Arial"/>
              </a:rPr>
              <a:t>نوشيدني سرد  در دومرحله انجام مي شود:</a:t>
            </a:r>
          </a:p>
          <a:p>
            <a:pPr marL="0" lvl="0" indent="0" algn="just" rtl="1">
              <a:lnSpc>
                <a:spcPct val="115000"/>
              </a:lnSpc>
              <a:spcBef>
                <a:spcPts val="0"/>
              </a:spcBef>
              <a:spcAft>
                <a:spcPts val="1000"/>
              </a:spcAft>
              <a:buClrTx/>
              <a:buSzTx/>
              <a:buNone/>
            </a:pPr>
            <a:r>
              <a:rPr lang="fa-IR" sz="1800" b="1" dirty="0" smtClean="0">
                <a:solidFill>
                  <a:prstClr val="black"/>
                </a:solidFill>
                <a:latin typeface="Calibri"/>
                <a:ea typeface="Calibri"/>
                <a:cs typeface="Arial"/>
              </a:rPr>
              <a:t>قبل از جلسه پيش دستي و دستمال  را روي ميز مي چينيم و زمان پذيرايي </a:t>
            </a:r>
            <a:r>
              <a:rPr lang="fa-IR" sz="1800" b="1" dirty="0" smtClean="0">
                <a:solidFill>
                  <a:prstClr val="black"/>
                </a:solidFill>
                <a:latin typeface="Calibri"/>
                <a:ea typeface="Calibri"/>
                <a:cs typeface="Arial"/>
              </a:rPr>
              <a:t>شربت </a:t>
            </a:r>
            <a:r>
              <a:rPr lang="fa-IR" sz="1800" b="1" dirty="0" smtClean="0">
                <a:solidFill>
                  <a:prstClr val="black"/>
                </a:solidFill>
                <a:latin typeface="Calibri"/>
                <a:ea typeface="Calibri"/>
                <a:cs typeface="Arial"/>
              </a:rPr>
              <a:t>را مي چينيم.</a:t>
            </a:r>
          </a:p>
          <a:p>
            <a:pPr marL="0" lvl="0" indent="0" algn="just" rtl="1">
              <a:lnSpc>
                <a:spcPct val="115000"/>
              </a:lnSpc>
              <a:spcBef>
                <a:spcPts val="0"/>
              </a:spcBef>
              <a:spcAft>
                <a:spcPts val="1000"/>
              </a:spcAft>
              <a:buClrTx/>
              <a:buSzTx/>
              <a:buNone/>
            </a:pPr>
            <a:r>
              <a:rPr lang="fa-IR" sz="1800" b="1" dirty="0" smtClean="0">
                <a:solidFill>
                  <a:prstClr val="black"/>
                </a:solidFill>
                <a:latin typeface="Calibri"/>
                <a:ea typeface="Calibri"/>
                <a:cs typeface="Arial"/>
              </a:rPr>
              <a:t>در آماده كردن شربت ابتدا 2 عدد يخ + آب+ مايع غليظ</a:t>
            </a:r>
          </a:p>
          <a:p>
            <a:pPr marL="0" lvl="0" indent="0" algn="just" rtl="1">
              <a:lnSpc>
                <a:spcPct val="115000"/>
              </a:lnSpc>
              <a:spcBef>
                <a:spcPts val="0"/>
              </a:spcBef>
              <a:spcAft>
                <a:spcPts val="1000"/>
              </a:spcAft>
              <a:buClrTx/>
              <a:buSzTx/>
              <a:buNone/>
            </a:pPr>
            <a:r>
              <a:rPr lang="fa-IR" sz="1800" b="1" dirty="0" smtClean="0">
                <a:solidFill>
                  <a:prstClr val="black"/>
                </a:solidFill>
                <a:latin typeface="Calibri"/>
                <a:ea typeface="Calibri"/>
                <a:cs typeface="Arial"/>
              </a:rPr>
              <a:t>ليوان  هاي شيشه اي رسمي تر است. ليوان دسته دار رسمي نيست.</a:t>
            </a:r>
          </a:p>
          <a:p>
            <a:pPr marL="0" lvl="0" indent="0" algn="just" rtl="1">
              <a:lnSpc>
                <a:spcPct val="115000"/>
              </a:lnSpc>
              <a:spcBef>
                <a:spcPts val="0"/>
              </a:spcBef>
              <a:spcAft>
                <a:spcPts val="1000"/>
              </a:spcAft>
              <a:buClrTx/>
              <a:buSzTx/>
              <a:buNone/>
            </a:pPr>
            <a:r>
              <a:rPr lang="fa-IR" sz="1800" b="1" dirty="0" smtClean="0">
                <a:solidFill>
                  <a:prstClr val="black"/>
                </a:solidFill>
                <a:latin typeface="Calibri"/>
                <a:ea typeface="Calibri"/>
                <a:cs typeface="Arial"/>
              </a:rPr>
              <a:t>نحوه چيدمان آب معدتي : </a:t>
            </a:r>
            <a:r>
              <a:rPr lang="fa-IR" sz="1800" b="1" dirty="0" smtClean="0">
                <a:solidFill>
                  <a:prstClr val="black"/>
                </a:solidFill>
                <a:latin typeface="Calibri"/>
                <a:ea typeface="Calibri"/>
                <a:cs typeface="Arial"/>
              </a:rPr>
              <a:t>پيش دستي و دستمال چهارگوش +</a:t>
            </a:r>
            <a:r>
              <a:rPr lang="fa-IR" sz="1800" b="1" dirty="0" smtClean="0">
                <a:solidFill>
                  <a:prstClr val="black"/>
                </a:solidFill>
                <a:latin typeface="Calibri"/>
                <a:ea typeface="Calibri"/>
                <a:cs typeface="Arial"/>
              </a:rPr>
              <a:t>ليوان  برعكس و </a:t>
            </a:r>
            <a:r>
              <a:rPr lang="fa-IR" sz="1800" b="1" dirty="0" smtClean="0">
                <a:solidFill>
                  <a:prstClr val="black"/>
                </a:solidFill>
                <a:latin typeface="Calibri"/>
                <a:ea typeface="Calibri"/>
                <a:cs typeface="Arial"/>
              </a:rPr>
              <a:t>سمت چپ آب معدني قرار مي گيرد.</a:t>
            </a:r>
            <a:endParaRPr lang="en-US" sz="1600" dirty="0">
              <a:solidFill>
                <a:prstClr val="black"/>
              </a:solidFill>
              <a:latin typeface="Calibri"/>
              <a:ea typeface="Calibri"/>
              <a:cs typeface="Arial"/>
            </a:endParaRPr>
          </a:p>
        </p:txBody>
      </p:sp>
    </p:spTree>
    <p:extLst>
      <p:ext uri="{BB962C8B-B14F-4D97-AF65-F5344CB8AC3E}">
        <p14:creationId xmlns:p14="http://schemas.microsoft.com/office/powerpoint/2010/main" val="2791680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jafarnejadi\Desktop\پاور پوينت پذيرايي\Capture1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 y="23146"/>
            <a:ext cx="9143923" cy="33840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43608" y="3933056"/>
            <a:ext cx="7308304" cy="923330"/>
          </a:xfrm>
          <a:prstGeom prst="rect">
            <a:avLst/>
          </a:prstGeom>
        </p:spPr>
        <p:txBody>
          <a:bodyPr wrap="square">
            <a:spAutoFit/>
          </a:bodyPr>
          <a:lstStyle/>
          <a:p>
            <a:pPr algn="just" rtl="1"/>
            <a:r>
              <a:rPr lang="fa-IR" dirty="0"/>
              <a:t>دستمان با بدمان تماس نداشته باشد. مخصوصا ماسك(گوش، </a:t>
            </a:r>
            <a:r>
              <a:rPr lang="fa-IR" dirty="0" smtClean="0"/>
              <a:t>بينيي </a:t>
            </a:r>
            <a:r>
              <a:rPr lang="fa-IR" dirty="0"/>
              <a:t>خارش به هر علت)</a:t>
            </a:r>
          </a:p>
          <a:p>
            <a:pPr algn="just" rtl="1"/>
            <a:r>
              <a:rPr lang="fa-IR" dirty="0"/>
              <a:t>راز دار نبودن و مورد اعتماد نبود.</a:t>
            </a:r>
          </a:p>
          <a:p>
            <a:pPr algn="just" rtl="1"/>
            <a:r>
              <a:rPr lang="fa-IR" dirty="0"/>
              <a:t>شوخي كردن و صميمي شدن با مهمانان</a:t>
            </a:r>
            <a:endParaRPr lang="en-US" dirty="0"/>
          </a:p>
        </p:txBody>
      </p:sp>
    </p:spTree>
    <p:extLst>
      <p:ext uri="{BB962C8B-B14F-4D97-AF65-F5344CB8AC3E}">
        <p14:creationId xmlns:p14="http://schemas.microsoft.com/office/powerpoint/2010/main" val="3691146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راز داري و مورد اعتماد بودن</a:t>
            </a:r>
          </a:p>
          <a:p>
            <a:pPr algn="r" rtl="1"/>
            <a:r>
              <a:rPr lang="fa-IR" dirty="0" smtClean="0"/>
              <a:t>كمترين زمان</a:t>
            </a:r>
          </a:p>
          <a:p>
            <a:pPr algn="r" rtl="1"/>
            <a:r>
              <a:rPr lang="fa-IR" dirty="0" smtClean="0"/>
              <a:t>كمترين مزاحمت (براي جلوگيري از سرو صداي پيش دستي سه انگشت روجمع مي كنيم و با انگشت شصت و اشاره مي گيريم.</a:t>
            </a:r>
          </a:p>
          <a:p>
            <a:pPr algn="r" rtl="1"/>
            <a:r>
              <a:rPr lang="fa-IR" dirty="0" smtClean="0"/>
              <a:t>آبرومند بودن</a:t>
            </a:r>
            <a:endParaRPr lang="en-US" dirty="0"/>
          </a:p>
        </p:txBody>
      </p:sp>
      <p:sp>
        <p:nvSpPr>
          <p:cNvPr id="3" name="Title 2"/>
          <p:cNvSpPr>
            <a:spLocks noGrp="1"/>
          </p:cNvSpPr>
          <p:nvPr>
            <p:ph type="title"/>
          </p:nvPr>
        </p:nvSpPr>
        <p:spPr>
          <a:xfrm>
            <a:off x="395536" y="260648"/>
            <a:ext cx="8229600" cy="1143000"/>
          </a:xfrm>
        </p:spPr>
        <p:txBody>
          <a:bodyPr>
            <a:normAutofit/>
          </a:bodyPr>
          <a:lstStyle/>
          <a:p>
            <a:pPr algn="ctr" rtl="1"/>
            <a:r>
              <a:rPr lang="fa-IR" sz="2800" dirty="0" smtClean="0"/>
              <a:t>درخواست مهم مديران و ميهمانان از كاركنان پذيرايي</a:t>
            </a:r>
            <a:endParaRPr lang="en-US" sz="2800" dirty="0"/>
          </a:p>
        </p:txBody>
      </p:sp>
    </p:spTree>
    <p:extLst>
      <p:ext uri="{BB962C8B-B14F-4D97-AF65-F5344CB8AC3E}">
        <p14:creationId xmlns:p14="http://schemas.microsoft.com/office/powerpoint/2010/main" val="37677169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آيا در بزنيم؟</a:t>
            </a:r>
          </a:p>
          <a:p>
            <a:pPr algn="r" rtl="1"/>
            <a:r>
              <a:rPr lang="fa-IR" dirty="0" smtClean="0"/>
              <a:t>آيا سوال بپرسيم يا خير؟</a:t>
            </a:r>
          </a:p>
          <a:p>
            <a:pPr algn="r" rtl="1"/>
            <a:r>
              <a:rPr lang="fa-IR" dirty="0" smtClean="0"/>
              <a:t>آيا سلام كنيم يا خير؟</a:t>
            </a:r>
          </a:p>
          <a:p>
            <a:pPr marL="109728" indent="0" algn="r" rtl="1">
              <a:buNone/>
            </a:pPr>
            <a:r>
              <a:rPr lang="fa-IR" dirty="0" smtClean="0"/>
              <a:t>جواب اين سوالات به تعداد كل نفرات در جلسه بستگي دارد.</a:t>
            </a:r>
          </a:p>
          <a:p>
            <a:pPr marL="109728" indent="0" algn="r" rtl="1">
              <a:buNone/>
            </a:pPr>
            <a:r>
              <a:rPr lang="fa-IR" dirty="0" smtClean="0"/>
              <a:t>اگر تعداد نفرات در جلسه تا 6 الي 7 نفر بودند در زدن ،سلام كردن و سوال كردن مجاز است.</a:t>
            </a:r>
          </a:p>
          <a:p>
            <a:pPr marL="109728" indent="0" algn="r" rtl="1">
              <a:buNone/>
            </a:pPr>
            <a:r>
              <a:rPr lang="fa-IR" dirty="0" smtClean="0"/>
              <a:t>نحوه در زدن: بعد از سه بار در زدن و اجازه ورود آرام دستگيره در را مي چرخانيم و وارد مي شويم.</a:t>
            </a:r>
          </a:p>
          <a:p>
            <a:pPr marL="109728" indent="0" algn="r" rtl="1">
              <a:buNone/>
            </a:pPr>
            <a:r>
              <a:rPr lang="fa-IR" dirty="0" smtClean="0"/>
              <a:t>نحوه سوال كردن: در پايان پذيرايي سه متر عقب مي رويم بعد با كلماتي مانند امري هست؟ چيزي نياز هست؟ سوال مي پرسيم.</a:t>
            </a:r>
          </a:p>
          <a:p>
            <a:pPr marL="109728" indent="0" algn="r" rtl="1">
              <a:buNone/>
            </a:pPr>
            <a:endParaRPr lang="en-US" dirty="0"/>
          </a:p>
        </p:txBody>
      </p:sp>
      <p:sp>
        <p:nvSpPr>
          <p:cNvPr id="3" name="Title 2"/>
          <p:cNvSpPr>
            <a:spLocks noGrp="1"/>
          </p:cNvSpPr>
          <p:nvPr>
            <p:ph type="title"/>
          </p:nvPr>
        </p:nvSpPr>
        <p:spPr/>
        <p:txBody>
          <a:bodyPr>
            <a:normAutofit fontScale="90000"/>
          </a:bodyPr>
          <a:lstStyle/>
          <a:p>
            <a:pPr algn="r" rtl="1"/>
            <a:r>
              <a:rPr lang="fa-IR" dirty="0" smtClean="0"/>
              <a:t>نحوه ورود به اتاق مديران و سالن جلسات كاري</a:t>
            </a:r>
            <a:endParaRPr lang="en-US" dirty="0"/>
          </a:p>
        </p:txBody>
      </p:sp>
    </p:spTree>
    <p:extLst>
      <p:ext uri="{BB962C8B-B14F-4D97-AF65-F5344CB8AC3E}">
        <p14:creationId xmlns:p14="http://schemas.microsoft.com/office/powerpoint/2010/main" val="1115067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jafarnejadi\Desktop\پاور پوينت پذيرايي\Capture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392"/>
            <a:ext cx="9242824"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195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e.jafarnejadi\Desktop\پاور پوينت پذيرايي\Capture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8238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r" rtl="1"/>
            <a:r>
              <a:rPr lang="fa-IR" dirty="0" smtClean="0"/>
              <a:t>كيك:پيش دستي+دستمال كاغذي سه گوش سمت راست پيش دستي+كارد و چنگال روي دستمال+كيك سمت چپ بشقاب</a:t>
            </a:r>
          </a:p>
          <a:p>
            <a:pPr algn="r" rtl="1"/>
            <a:r>
              <a:rPr lang="fa-IR" dirty="0" smtClean="0"/>
              <a:t>شيريني: معمولا خشك استفاده ميشود و نيازي به كارد و چنگال نيست</a:t>
            </a:r>
          </a:p>
          <a:p>
            <a:pPr algn="r" rtl="1"/>
            <a:r>
              <a:rPr lang="fa-IR" dirty="0" smtClean="0"/>
              <a:t>بيسكويت و شكلات و قند از قبل روي ميز گذاشته شود و روي آنها را با سلفون بپوشانيم</a:t>
            </a:r>
          </a:p>
          <a:p>
            <a:pPr algn="r" rtl="1"/>
            <a:r>
              <a:rPr lang="fa-IR" dirty="0" smtClean="0"/>
              <a:t>قبل از پذيرايي در قندون را باز مي كنيم به نشانه احترام و مجاز به استفاده كردن</a:t>
            </a:r>
            <a:endParaRPr lang="en-US" dirty="0"/>
          </a:p>
        </p:txBody>
      </p:sp>
    </p:spTree>
    <p:extLst>
      <p:ext uri="{BB962C8B-B14F-4D97-AF65-F5344CB8AC3E}">
        <p14:creationId xmlns:p14="http://schemas.microsoft.com/office/powerpoint/2010/main" val="2494420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e.jafarnejadi\Desktop\پاور پوينت پذيرايي\Capture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2678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r>
              <a:rPr lang="fa-IR" dirty="0" smtClean="0"/>
              <a:t>مدل پذيرايي ميوه: ديسي و بشقابي (قبل جلسه ميوه هارا ميچينيم)</a:t>
            </a:r>
          </a:p>
          <a:p>
            <a:pPr algn="r" rtl="1"/>
            <a:r>
              <a:rPr lang="fa-IR" dirty="0" smtClean="0"/>
              <a:t>بشقابي: يك بشقاب با دستمال سه گوش </a:t>
            </a:r>
            <a:r>
              <a:rPr lang="fa-IR" dirty="0" smtClean="0"/>
              <a:t> با كارد و چنگال مي </a:t>
            </a:r>
            <a:r>
              <a:rPr lang="fa-IR" dirty="0" smtClean="0"/>
              <a:t>گذاريم و در كنار ان </a:t>
            </a:r>
            <a:r>
              <a:rPr lang="fa-IR" dirty="0" smtClean="0"/>
              <a:t>بشقاب ميوه را مي </a:t>
            </a:r>
            <a:r>
              <a:rPr lang="fa-IR" dirty="0" smtClean="0"/>
              <a:t>گذاريم.</a:t>
            </a:r>
          </a:p>
          <a:p>
            <a:pPr algn="r" rtl="1"/>
            <a:r>
              <a:rPr lang="fa-IR" dirty="0" smtClean="0"/>
              <a:t>در صورت عدم فضاي كافي مثل كيك سرو مي كنيم.</a:t>
            </a:r>
          </a:p>
          <a:p>
            <a:pPr algn="r" rtl="1"/>
            <a:r>
              <a:rPr lang="fa-IR" dirty="0" smtClean="0"/>
              <a:t>مدل ديسي تشريفاتي تر است.</a:t>
            </a:r>
          </a:p>
          <a:p>
            <a:pPr algn="r" rtl="1"/>
            <a:r>
              <a:rPr lang="fa-IR" dirty="0" smtClean="0"/>
              <a:t>ميوه هاي درشت تشريفاتي تر است</a:t>
            </a:r>
          </a:p>
          <a:p>
            <a:pPr algn="r" rtl="1"/>
            <a:r>
              <a:rPr lang="fa-IR" dirty="0" smtClean="0"/>
              <a:t>ميوه هاي خوشه اي چوبش را جدا نمي شود</a:t>
            </a:r>
          </a:p>
          <a:p>
            <a:pPr algn="r" rtl="1"/>
            <a:r>
              <a:rPr lang="fa-IR" dirty="0" smtClean="0"/>
              <a:t>برچسب روي ميوه ها جدا شود.</a:t>
            </a:r>
          </a:p>
          <a:p>
            <a:pPr algn="r" rtl="1"/>
            <a:r>
              <a:rPr lang="fa-IR" dirty="0" smtClean="0"/>
              <a:t>در مورد انگور اگر بزرگ باشد به 4 قسمت اگر گوچك باشد به سه قسمت تقسيم مي شود.</a:t>
            </a:r>
          </a:p>
          <a:p>
            <a:pPr algn="r" rtl="1"/>
            <a:r>
              <a:rPr lang="fa-IR" dirty="0" smtClean="0"/>
              <a:t>ششتشوي ميوه ها: با نمك يا سركه يا مايع ظرف شوي در آب خنك بمدت 5 دقيقه بماند و بعد آبكشي و نهايتا با دستمال نخي سفيد خشك كنيم.</a:t>
            </a:r>
            <a:endParaRPr lang="en-US" dirty="0"/>
          </a:p>
        </p:txBody>
      </p:sp>
    </p:spTree>
    <p:extLst>
      <p:ext uri="{BB962C8B-B14F-4D97-AF65-F5344CB8AC3E}">
        <p14:creationId xmlns:p14="http://schemas.microsoft.com/office/powerpoint/2010/main" val="9730107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e.jafarnejadi\Desktop\پاور پوينت پذيرايي\Capture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8608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23728" y="4005064"/>
            <a:ext cx="5616624" cy="1623008"/>
          </a:xfrm>
          <a:prstGeom prst="rect">
            <a:avLst/>
          </a:prstGeom>
        </p:spPr>
        <p:txBody>
          <a:bodyPr wrap="square">
            <a:spAutoFit/>
          </a:bodyPr>
          <a:lstStyle/>
          <a:p>
            <a:pPr algn="just" rtl="1">
              <a:lnSpc>
                <a:spcPct val="115000"/>
              </a:lnSpc>
              <a:spcAft>
                <a:spcPts val="1000"/>
              </a:spcAft>
            </a:pPr>
            <a:r>
              <a:rPr lang="fa-IR" b="1" dirty="0">
                <a:latin typeface="Calibri"/>
                <a:ea typeface="Calibri"/>
              </a:rPr>
              <a:t>اصول پذيرايي غذاي اصلي: سروشده از پشت سر و سمت راست</a:t>
            </a:r>
            <a:endParaRPr lang="en-US" sz="1600" dirty="0">
              <a:latin typeface="Calibri"/>
              <a:ea typeface="Calibri"/>
              <a:cs typeface="Arial"/>
            </a:endParaRPr>
          </a:p>
          <a:p>
            <a:pPr algn="just" rtl="1">
              <a:lnSpc>
                <a:spcPct val="115000"/>
              </a:lnSpc>
              <a:spcAft>
                <a:spcPts val="1000"/>
              </a:spcAft>
            </a:pPr>
            <a:r>
              <a:rPr lang="fa-IR" b="1" dirty="0" smtClean="0">
                <a:latin typeface="Calibri"/>
                <a:ea typeface="Calibri"/>
              </a:rPr>
              <a:t>سرونشده </a:t>
            </a:r>
            <a:r>
              <a:rPr lang="fa-IR" b="1" dirty="0">
                <a:latin typeface="Calibri"/>
                <a:ea typeface="Calibri"/>
              </a:rPr>
              <a:t>از پشت سر و سمت چپ</a:t>
            </a:r>
            <a:endParaRPr lang="en-US" sz="1600" dirty="0">
              <a:latin typeface="Calibri"/>
              <a:ea typeface="Calibri"/>
              <a:cs typeface="Arial"/>
            </a:endParaRPr>
          </a:p>
          <a:p>
            <a:pPr algn="just" rtl="1">
              <a:lnSpc>
                <a:spcPct val="115000"/>
              </a:lnSpc>
              <a:spcAft>
                <a:spcPts val="1000"/>
              </a:spcAft>
            </a:pPr>
            <a:r>
              <a:rPr lang="fa-IR" b="1" dirty="0">
                <a:latin typeface="Calibri"/>
                <a:ea typeface="Calibri"/>
              </a:rPr>
              <a:t>غذاي فرعي: مانند دسر و ... و+ ظروف ديگري كه در سمت چپ قرار مي گيرد: سروو جمع اوري از سمت چپ</a:t>
            </a:r>
            <a:endParaRPr lang="en-US" sz="1600" dirty="0">
              <a:effectLst/>
              <a:latin typeface="Calibri"/>
              <a:ea typeface="Calibri"/>
              <a:cs typeface="Arial"/>
            </a:endParaRPr>
          </a:p>
        </p:txBody>
      </p:sp>
      <p:sp>
        <p:nvSpPr>
          <p:cNvPr id="5" name="Rectangle 4"/>
          <p:cNvSpPr/>
          <p:nvPr/>
        </p:nvSpPr>
        <p:spPr>
          <a:xfrm>
            <a:off x="1547664" y="1670826"/>
            <a:ext cx="6192688" cy="1857432"/>
          </a:xfrm>
          <a:prstGeom prst="rect">
            <a:avLst/>
          </a:prstGeom>
        </p:spPr>
        <p:txBody>
          <a:bodyPr wrap="square">
            <a:spAutoFit/>
          </a:bodyPr>
          <a:lstStyle/>
          <a:p>
            <a:pPr algn="just" rtl="1">
              <a:lnSpc>
                <a:spcPct val="115000"/>
              </a:lnSpc>
              <a:spcAft>
                <a:spcPts val="1000"/>
              </a:spcAft>
            </a:pPr>
            <a:r>
              <a:rPr lang="fa-IR" sz="2400" b="1" dirty="0" smtClean="0">
                <a:latin typeface="Calibri"/>
                <a:ea typeface="Calibri"/>
              </a:rPr>
              <a:t>چيدمان </a:t>
            </a:r>
            <a:r>
              <a:rPr lang="fa-IR" sz="2400" b="1" dirty="0">
                <a:latin typeface="Calibri"/>
                <a:ea typeface="Calibri"/>
              </a:rPr>
              <a:t>ابزار</a:t>
            </a:r>
            <a:endParaRPr lang="en-US" sz="1600" dirty="0">
              <a:latin typeface="Calibri"/>
              <a:ea typeface="Calibri"/>
              <a:cs typeface="Arial"/>
            </a:endParaRPr>
          </a:p>
          <a:p>
            <a:pPr algn="just" rtl="1">
              <a:lnSpc>
                <a:spcPct val="115000"/>
              </a:lnSpc>
              <a:spcAft>
                <a:spcPts val="1000"/>
              </a:spcAft>
            </a:pPr>
            <a:r>
              <a:rPr lang="fa-IR" b="1" dirty="0">
                <a:latin typeface="Calibri"/>
                <a:ea typeface="Calibri"/>
              </a:rPr>
              <a:t>ابزار با دست راست استفاده مي شود يا چپ؟</a:t>
            </a:r>
            <a:endParaRPr lang="en-US" sz="1600" dirty="0">
              <a:latin typeface="Calibri"/>
              <a:ea typeface="Calibri"/>
              <a:cs typeface="Arial"/>
            </a:endParaRPr>
          </a:p>
          <a:p>
            <a:pPr algn="just" rtl="1">
              <a:lnSpc>
                <a:spcPct val="115000"/>
              </a:lnSpc>
              <a:spcAft>
                <a:spcPts val="1000"/>
              </a:spcAft>
            </a:pPr>
            <a:r>
              <a:rPr lang="fa-IR" b="1" dirty="0">
                <a:latin typeface="Calibri"/>
                <a:ea typeface="Calibri"/>
              </a:rPr>
              <a:t>غذاي اصلي  هست يا فرعي</a:t>
            </a:r>
            <a:endParaRPr lang="en-US" sz="1600" dirty="0">
              <a:latin typeface="Calibri"/>
              <a:ea typeface="Calibri"/>
              <a:cs typeface="Arial"/>
            </a:endParaRPr>
          </a:p>
          <a:p>
            <a:pPr algn="just" rtl="1">
              <a:lnSpc>
                <a:spcPct val="115000"/>
              </a:lnSpc>
              <a:spcAft>
                <a:spcPts val="1000"/>
              </a:spcAft>
            </a:pPr>
            <a:r>
              <a:rPr lang="fa-IR" b="1" dirty="0">
                <a:latin typeface="Calibri"/>
                <a:ea typeface="Calibri"/>
              </a:rPr>
              <a:t>با چه ترتيبي ميل مي كنند (پيش غذا- غذاي اصلي- دسر</a:t>
            </a:r>
            <a:endParaRPr lang="en-US" sz="1600" dirty="0">
              <a:effectLst/>
              <a:latin typeface="Calibri"/>
              <a:ea typeface="Calibri"/>
              <a:cs typeface="Arial"/>
            </a:endParaRPr>
          </a:p>
        </p:txBody>
      </p:sp>
    </p:spTree>
    <p:extLst>
      <p:ext uri="{BB962C8B-B14F-4D97-AF65-F5344CB8AC3E}">
        <p14:creationId xmlns:p14="http://schemas.microsoft.com/office/powerpoint/2010/main" val="37307636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522342"/>
            <a:ext cx="4572000" cy="1027461"/>
          </a:xfrm>
          <a:prstGeom prst="rect">
            <a:avLst/>
          </a:prstGeom>
        </p:spPr>
        <p:txBody>
          <a:bodyPr>
            <a:spAutoFit/>
          </a:bodyPr>
          <a:lstStyle/>
          <a:p>
            <a:pPr algn="just" rtl="1">
              <a:lnSpc>
                <a:spcPct val="115000"/>
              </a:lnSpc>
              <a:spcAft>
                <a:spcPts val="1000"/>
              </a:spcAft>
            </a:pPr>
            <a:r>
              <a:rPr lang="fa-IR" b="1" dirty="0">
                <a:latin typeface="Calibri"/>
                <a:ea typeface="Calibri"/>
              </a:rPr>
              <a:t>چيدمان رسمي ظروف غذا: بشقاب </a:t>
            </a:r>
            <a:r>
              <a:rPr lang="fa-IR" b="1" dirty="0" smtClean="0">
                <a:latin typeface="Calibri"/>
                <a:ea typeface="Calibri"/>
              </a:rPr>
              <a:t>وسط - </a:t>
            </a:r>
            <a:r>
              <a:rPr lang="fa-IR" b="1" dirty="0">
                <a:latin typeface="Calibri"/>
                <a:ea typeface="Calibri"/>
              </a:rPr>
              <a:t>ليوان ها بين ساعت 2-1 – قاشق و كارد سمت راست- چنگال كوچك و بزرگ سمت چپ </a:t>
            </a:r>
            <a:r>
              <a:rPr lang="fa-IR" b="1" dirty="0" smtClean="0">
                <a:latin typeface="Calibri"/>
                <a:ea typeface="Calibri"/>
              </a:rPr>
              <a:t>بشقاب</a:t>
            </a:r>
            <a:endParaRPr lang="en-US" sz="1600" dirty="0">
              <a:latin typeface="Calibri"/>
              <a:ea typeface="Calibri"/>
              <a:cs typeface="Arial"/>
            </a:endParaRPr>
          </a:p>
        </p:txBody>
      </p:sp>
    </p:spTree>
    <p:extLst>
      <p:ext uri="{BB962C8B-B14F-4D97-AF65-F5344CB8AC3E}">
        <p14:creationId xmlns:p14="http://schemas.microsoft.com/office/powerpoint/2010/main" val="27705543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e.jafarnejadi\Desktop\پاور پوينت پذيرايي\Capture1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5732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56913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اشتباهات پرسنل:</a:t>
            </a:r>
            <a:br>
              <a:rPr lang="fa-IR" dirty="0"/>
            </a:br>
            <a:endParaRPr lang="en-US" dirty="0"/>
          </a:p>
        </p:txBody>
      </p:sp>
      <p:sp>
        <p:nvSpPr>
          <p:cNvPr id="4" name="Content Placeholder 3"/>
          <p:cNvSpPr>
            <a:spLocks noGrp="1"/>
          </p:cNvSpPr>
          <p:nvPr>
            <p:ph idx="1"/>
          </p:nvPr>
        </p:nvSpPr>
        <p:spPr/>
        <p:txBody>
          <a:bodyPr>
            <a:normAutofit/>
          </a:bodyPr>
          <a:lstStyle/>
          <a:p>
            <a:pPr algn="just" rtl="1">
              <a:lnSpc>
                <a:spcPct val="115000"/>
              </a:lnSpc>
              <a:spcAft>
                <a:spcPts val="1000"/>
              </a:spcAft>
            </a:pPr>
            <a:r>
              <a:rPr lang="fa-IR" sz="2800" dirty="0" smtClean="0">
                <a:latin typeface="Calibri"/>
                <a:ea typeface="Calibri"/>
              </a:rPr>
              <a:t>بلند </a:t>
            </a:r>
            <a:r>
              <a:rPr lang="fa-IR" sz="2800" dirty="0">
                <a:latin typeface="Calibri"/>
                <a:ea typeface="Calibri"/>
              </a:rPr>
              <a:t>بلند صحبت كردن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شوخي كردن با همكاران در جلوي ميهمانان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خنديدن با صداي بلند</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مشغول شدن با گوشي خود و از نيازهاي ميهمانان غافل شدن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با اسم كوچك همكار خود را صدا زدن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با زبان بجز پارسي صحبت كردن يا با لهجه صحبت كردن</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18784496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اشتباهات رفتاري</a:t>
            </a:r>
            <a:br>
              <a:rPr lang="fa-IR" dirty="0"/>
            </a:br>
            <a:endParaRPr lang="en-US" dirty="0"/>
          </a:p>
        </p:txBody>
      </p:sp>
      <p:sp>
        <p:nvSpPr>
          <p:cNvPr id="4" name="Content Placeholder 3"/>
          <p:cNvSpPr>
            <a:spLocks noGrp="1"/>
          </p:cNvSpPr>
          <p:nvPr>
            <p:ph idx="1"/>
          </p:nvPr>
        </p:nvSpPr>
        <p:spPr/>
        <p:txBody>
          <a:bodyPr>
            <a:normAutofit/>
          </a:bodyPr>
          <a:lstStyle/>
          <a:p>
            <a:pPr algn="just" rtl="1">
              <a:lnSpc>
                <a:spcPct val="115000"/>
              </a:lnSpc>
              <a:spcAft>
                <a:spcPts val="1000"/>
              </a:spcAft>
            </a:pPr>
            <a:r>
              <a:rPr lang="fa-IR" sz="2800" b="1" dirty="0" smtClean="0">
                <a:latin typeface="Calibri"/>
                <a:ea typeface="Calibri"/>
              </a:rPr>
              <a:t>بدگويي </a:t>
            </a:r>
            <a:r>
              <a:rPr lang="fa-IR" sz="2800" b="1" dirty="0">
                <a:latin typeface="Calibri"/>
                <a:ea typeface="Calibri"/>
              </a:rPr>
              <a:t>و غيبت كردن از ديگران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شايعه پراككني</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با لحن تند و سريع صحبت كردن با همكاران يا ميهمانان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معطلل كردن ميهمانان در پاسخگويي به </a:t>
            </a:r>
            <a:r>
              <a:rPr lang="fa-IR" sz="2800" b="1" dirty="0" smtClean="0">
                <a:latin typeface="Calibri"/>
                <a:ea typeface="Calibri"/>
              </a:rPr>
              <a:t>درخواست </a:t>
            </a:r>
            <a:r>
              <a:rPr lang="fa-IR" sz="2800" b="1" dirty="0">
                <a:latin typeface="Calibri"/>
                <a:ea typeface="Calibri"/>
              </a:rPr>
              <a:t>هايشان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شمرده شمرده صحبت نكردن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بلند صحبت كردن با ميهمانان</a:t>
            </a:r>
            <a:endParaRPr lang="en-US" sz="2400" dirty="0">
              <a:effectLst/>
              <a:latin typeface="Calibri"/>
              <a:ea typeface="Calibri"/>
              <a:cs typeface="Arial"/>
            </a:endParaRPr>
          </a:p>
        </p:txBody>
      </p:sp>
    </p:spTree>
    <p:extLst>
      <p:ext uri="{BB962C8B-B14F-4D97-AF65-F5344CB8AC3E}">
        <p14:creationId xmlns:p14="http://schemas.microsoft.com/office/powerpoint/2010/main" val="392425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620688"/>
            <a:ext cx="6336704" cy="3693319"/>
          </a:xfrm>
          <a:prstGeom prst="rect">
            <a:avLst/>
          </a:prstGeom>
        </p:spPr>
        <p:txBody>
          <a:bodyPr wrap="square">
            <a:spAutoFit/>
          </a:bodyPr>
          <a:lstStyle/>
          <a:p>
            <a:pPr marL="285750" indent="-285750" algn="just" rtl="1">
              <a:buFont typeface="Wingdings" pitchFamily="2" charset="2"/>
              <a:buChar char="v"/>
            </a:pPr>
            <a:r>
              <a:rPr lang="fa-IR" b="1" dirty="0"/>
              <a:t>گرفتن با دست چپ</a:t>
            </a:r>
            <a:endParaRPr lang="en-US" dirty="0"/>
          </a:p>
          <a:p>
            <a:pPr marL="285750" indent="-285750" algn="just" rtl="1">
              <a:buFont typeface="Wingdings" pitchFamily="2" charset="2"/>
              <a:buChar char="v"/>
            </a:pPr>
            <a:r>
              <a:rPr lang="fa-IR" b="1" dirty="0"/>
              <a:t>پنجه دست زير سيني و با سر انگشتان</a:t>
            </a:r>
            <a:endParaRPr lang="en-US" dirty="0"/>
          </a:p>
          <a:p>
            <a:pPr marL="285750" indent="-285750" algn="just" rtl="1">
              <a:buFont typeface="Wingdings" pitchFamily="2" charset="2"/>
              <a:buChar char="v"/>
            </a:pPr>
            <a:r>
              <a:rPr lang="fa-IR" b="1" dirty="0"/>
              <a:t>از كنار سيني نگيريم</a:t>
            </a:r>
            <a:endParaRPr lang="en-US" dirty="0"/>
          </a:p>
          <a:p>
            <a:pPr marL="285750" indent="-285750" algn="just" rtl="1">
              <a:buFont typeface="Wingdings" pitchFamily="2" charset="2"/>
              <a:buChar char="v"/>
            </a:pPr>
            <a:r>
              <a:rPr lang="fa-IR" b="1" dirty="0"/>
              <a:t>كفي داخل سيني باشد (چه زمانيكه داخلش چيزي باشد يا </a:t>
            </a:r>
            <a:r>
              <a:rPr lang="fa-IR" b="1" dirty="0" smtClean="0"/>
              <a:t>نباشد</a:t>
            </a:r>
            <a:r>
              <a:rPr lang="en-US" b="1" dirty="0" smtClean="0"/>
              <a:t>(</a:t>
            </a:r>
            <a:endParaRPr lang="en-US" dirty="0"/>
          </a:p>
          <a:p>
            <a:pPr marL="285750" indent="-285750" algn="just" rtl="1">
              <a:buFont typeface="Wingdings" pitchFamily="2" charset="2"/>
              <a:buChar char="v"/>
            </a:pPr>
            <a:r>
              <a:rPr lang="fa-IR" b="1" dirty="0"/>
              <a:t>تميز و بدون لكه و خشك </a:t>
            </a:r>
            <a:r>
              <a:rPr lang="fa-IR" b="1" dirty="0" smtClean="0"/>
              <a:t>باشد</a:t>
            </a:r>
            <a:endParaRPr lang="en-US" b="1" dirty="0" smtClean="0"/>
          </a:p>
          <a:p>
            <a:pPr marL="285750" indent="-285750" algn="just" rtl="1">
              <a:buFont typeface="Wingdings" pitchFamily="2" charset="2"/>
              <a:buChar char="v"/>
            </a:pPr>
            <a:r>
              <a:rPr lang="fa-IR" b="1" dirty="0" smtClean="0"/>
              <a:t>مراحل شستشوي سيني:1- شستشو2- آبكشي3- خشك كردن (براي جلوگيري از ايجاد لكه)</a:t>
            </a:r>
          </a:p>
          <a:p>
            <a:pPr marL="285750" indent="-285750" algn="just" rtl="1">
              <a:buFont typeface="Wingdings" pitchFamily="2" charset="2"/>
              <a:buChar char="v"/>
            </a:pPr>
            <a:r>
              <a:rPr lang="fa-IR" b="1" dirty="0" smtClean="0"/>
              <a:t>تعداد استناندارد فنجان ها 6 تا 8 عدد در يك سيني(حتي اگر سيني بيشتر از اين تعداد هم جا داشته باشد)</a:t>
            </a:r>
          </a:p>
          <a:p>
            <a:pPr marL="285750" indent="-285750" algn="just" rtl="1">
              <a:buFont typeface="Wingdings" pitchFamily="2" charset="2"/>
              <a:buChar char="v"/>
            </a:pPr>
            <a:r>
              <a:rPr lang="fa-IR" b="1" dirty="0">
                <a:latin typeface="Calibri"/>
                <a:ea typeface="Calibri"/>
              </a:rPr>
              <a:t>تعداد زياد: نعلبكي و پيش دستي ها داخل هم و در سمت چپ سيني، فنجان </a:t>
            </a:r>
            <a:r>
              <a:rPr lang="fa-IR" b="1" dirty="0" smtClean="0">
                <a:latin typeface="Calibri"/>
                <a:ea typeface="Calibri"/>
              </a:rPr>
              <a:t>كنار </a:t>
            </a:r>
            <a:r>
              <a:rPr lang="fa-IR" b="1" dirty="0">
                <a:latin typeface="Calibri"/>
                <a:ea typeface="Calibri"/>
              </a:rPr>
              <a:t>سمت راست چيده مي </a:t>
            </a:r>
            <a:r>
              <a:rPr lang="fa-IR" b="1" dirty="0" smtClean="0">
                <a:latin typeface="Calibri"/>
                <a:ea typeface="Calibri"/>
              </a:rPr>
              <a:t>شود.</a:t>
            </a:r>
            <a:endParaRPr lang="fa-IR" sz="1600" dirty="0" smtClean="0">
              <a:latin typeface="Calibri"/>
              <a:ea typeface="Calibri"/>
              <a:cs typeface="Arial"/>
            </a:endParaRPr>
          </a:p>
          <a:p>
            <a:pPr marL="285750" indent="-285750" algn="just" rtl="1">
              <a:buFont typeface="Wingdings" pitchFamily="2" charset="2"/>
              <a:buChar char="v"/>
            </a:pPr>
            <a:r>
              <a:rPr lang="fa-IR" b="1" dirty="0" smtClean="0">
                <a:solidFill>
                  <a:prstClr val="black"/>
                </a:solidFill>
              </a:rPr>
              <a:t>حتي </a:t>
            </a:r>
            <a:r>
              <a:rPr lang="fa-IR" b="1" dirty="0">
                <a:solidFill>
                  <a:prstClr val="black"/>
                </a:solidFill>
              </a:rPr>
              <a:t>يكنفر اما آوردن نوشيدني با </a:t>
            </a:r>
            <a:r>
              <a:rPr lang="fa-IR" b="1" dirty="0" smtClean="0">
                <a:solidFill>
                  <a:prstClr val="black"/>
                </a:solidFill>
              </a:rPr>
              <a:t>سيني</a:t>
            </a:r>
            <a:endParaRPr lang="fa-IR" b="1" dirty="0">
              <a:solidFill>
                <a:prstClr val="black"/>
              </a:solidFill>
            </a:endParaRPr>
          </a:p>
          <a:p>
            <a:pPr marL="285750" indent="-285750" algn="just" rtl="1">
              <a:buFont typeface="Wingdings" pitchFamily="2" charset="2"/>
              <a:buChar char="v"/>
            </a:pPr>
            <a:endParaRPr lang="en-US" dirty="0"/>
          </a:p>
        </p:txBody>
      </p:sp>
    </p:spTree>
    <p:extLst>
      <p:ext uri="{BB962C8B-B14F-4D97-AF65-F5344CB8AC3E}">
        <p14:creationId xmlns:p14="http://schemas.microsoft.com/office/powerpoint/2010/main" val="3076942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زبان بدن</a:t>
            </a:r>
            <a:br>
              <a:rPr lang="fa-IR" dirty="0"/>
            </a:br>
            <a:endParaRPr lang="en-US" dirty="0"/>
          </a:p>
        </p:txBody>
      </p:sp>
      <p:sp>
        <p:nvSpPr>
          <p:cNvPr id="4" name="Content Placeholder 3"/>
          <p:cNvSpPr>
            <a:spLocks noGrp="1"/>
          </p:cNvSpPr>
          <p:nvPr>
            <p:ph idx="1"/>
          </p:nvPr>
        </p:nvSpPr>
        <p:spPr/>
        <p:txBody>
          <a:bodyPr>
            <a:normAutofit fontScale="85000" lnSpcReduction="20000"/>
          </a:bodyPr>
          <a:lstStyle/>
          <a:p>
            <a:pPr algn="just" rtl="1">
              <a:lnSpc>
                <a:spcPct val="115000"/>
              </a:lnSpc>
              <a:spcAft>
                <a:spcPts val="1000"/>
              </a:spcAft>
            </a:pPr>
            <a:r>
              <a:rPr lang="fa-IR" sz="2800" dirty="0" smtClean="0">
                <a:latin typeface="Calibri"/>
                <a:ea typeface="Calibri"/>
              </a:rPr>
              <a:t>تكيه </a:t>
            </a:r>
            <a:r>
              <a:rPr lang="fa-IR" sz="2800" dirty="0">
                <a:latin typeface="Calibri"/>
                <a:ea typeface="Calibri"/>
              </a:rPr>
              <a:t>ندادن به ميز و ديوار</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صاف ايستادن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دست به كمر يا دست در جيب نبودن (مدل </a:t>
            </a:r>
            <a:r>
              <a:rPr lang="fa-IR" sz="2800" dirty="0" smtClean="0">
                <a:latin typeface="Calibri"/>
                <a:ea typeface="Calibri"/>
              </a:rPr>
              <a:t>صحيح </a:t>
            </a:r>
            <a:r>
              <a:rPr lang="fa-IR" sz="2800" dirty="0">
                <a:latin typeface="Calibri"/>
                <a:ea typeface="Calibri"/>
              </a:rPr>
              <a:t>ايستادن: پاها به هم چسبيده و دست راست روي چپ و در جلو قفل كردن)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محكم راه رفتن و شل و بيحال راه نرفتن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 راه رفتن با قدم هاي بلند</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با دست صحبت نكردن با ميهمانان</a:t>
            </a:r>
            <a:endParaRPr lang="en-US" sz="2400" dirty="0">
              <a:latin typeface="Calibri"/>
              <a:ea typeface="Calibri"/>
              <a:cs typeface="Arial"/>
            </a:endParaRPr>
          </a:p>
          <a:p>
            <a:pPr algn="just" rtl="1">
              <a:lnSpc>
                <a:spcPct val="115000"/>
              </a:lnSpc>
              <a:spcAft>
                <a:spcPts val="1000"/>
              </a:spcAft>
            </a:pPr>
            <a:r>
              <a:rPr lang="fa-IR" sz="2800" dirty="0">
                <a:latin typeface="Calibri"/>
                <a:ea typeface="Calibri"/>
              </a:rPr>
              <a:t>سربالا يا سرپايين راه نرفتن (6 متري نگاه كردن خود براي فاصله مناسب  سر پايين يا بالا بودن)</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17862083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e.jafarnejadi\Desktop\عكس هااي مفيد ميزباني\نحوه صحيح ايستادن و راه رفتن.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1078" y="-3852863"/>
            <a:ext cx="25536526" cy="1456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2708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ظاهر و پوشش:</a:t>
            </a:r>
            <a:br>
              <a:rPr lang="fa-IR" dirty="0"/>
            </a:br>
            <a:endParaRPr lang="en-US" dirty="0"/>
          </a:p>
        </p:txBody>
      </p:sp>
      <p:sp>
        <p:nvSpPr>
          <p:cNvPr id="4" name="Content Placeholder 3"/>
          <p:cNvSpPr>
            <a:spLocks noGrp="1"/>
          </p:cNvSpPr>
          <p:nvPr>
            <p:ph idx="1"/>
          </p:nvPr>
        </p:nvSpPr>
        <p:spPr/>
        <p:txBody>
          <a:bodyPr>
            <a:normAutofit fontScale="77500" lnSpcReduction="20000"/>
          </a:bodyPr>
          <a:lstStyle/>
          <a:p>
            <a:pPr algn="just" rtl="1">
              <a:lnSpc>
                <a:spcPct val="115000"/>
              </a:lnSpc>
              <a:spcAft>
                <a:spcPts val="1000"/>
              </a:spcAft>
            </a:pPr>
            <a:r>
              <a:rPr lang="fa-IR" sz="2800" b="1" dirty="0" smtClean="0">
                <a:latin typeface="Calibri"/>
                <a:ea typeface="Calibri"/>
              </a:rPr>
              <a:t>خالي </a:t>
            </a:r>
            <a:r>
              <a:rPr lang="fa-IR" sz="2800" b="1" dirty="0">
                <a:latin typeface="Calibri"/>
                <a:ea typeface="Calibri"/>
              </a:rPr>
              <a:t>بودن جيب هاي لباس (شلوار، پيراهن، جليقه)</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استفاده از ماسك و دستكش</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كفش ها واكس خورده و تميز</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مرتب وتميز بودن و بدون لكه بودن لباس ها</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تا نزدن </a:t>
            </a:r>
            <a:r>
              <a:rPr lang="fa-IR" sz="2800" b="1" dirty="0" smtClean="0">
                <a:latin typeface="Calibri"/>
                <a:ea typeface="Calibri"/>
              </a:rPr>
              <a:t>آستين </a:t>
            </a:r>
            <a:r>
              <a:rPr lang="fa-IR" sz="2800" b="1" dirty="0">
                <a:latin typeface="Calibri"/>
                <a:ea typeface="Calibri"/>
              </a:rPr>
              <a:t>ها</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چهره خندان و مرتب بودن ظاهر اعم از موهاآستين ها </a:t>
            </a:r>
            <a:r>
              <a:rPr lang="fa-IR" sz="2800" b="1" dirty="0" smtClean="0">
                <a:latin typeface="Calibri"/>
                <a:ea typeface="Calibri"/>
              </a:rPr>
              <a:t>پايين</a:t>
            </a:r>
            <a:r>
              <a:rPr lang="fa-IR" sz="2800" b="1" dirty="0">
                <a:latin typeface="Calibri"/>
                <a:ea typeface="Calibri"/>
              </a:rPr>
              <a:t>،</a:t>
            </a:r>
            <a:r>
              <a:rPr lang="fa-IR" sz="2800" b="1" dirty="0" smtClean="0">
                <a:latin typeface="Calibri"/>
                <a:ea typeface="Calibri"/>
              </a:rPr>
              <a:t> عدم </a:t>
            </a:r>
            <a:r>
              <a:rPr lang="fa-IR" sz="2800" b="1" dirty="0">
                <a:latin typeface="Calibri"/>
                <a:ea typeface="Calibri"/>
              </a:rPr>
              <a:t>استفاده از دستبند و گردنبند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مشخص نبون تتوها</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 </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5602953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sz="4400" dirty="0">
                <a:latin typeface="Calibri"/>
                <a:ea typeface="Calibri"/>
              </a:rPr>
              <a:t>كارهاي ممنوعه در حين پذيرايي :</a:t>
            </a:r>
            <a:r>
              <a:rPr lang="en-US" sz="4000" dirty="0">
                <a:latin typeface="Calibri"/>
                <a:ea typeface="Calibri"/>
                <a:cs typeface="Arial"/>
              </a:rPr>
              <a:t/>
            </a:r>
            <a:br>
              <a:rPr lang="en-US" sz="4000" dirty="0">
                <a:latin typeface="Calibri"/>
                <a:ea typeface="Calibri"/>
                <a:cs typeface="Arial"/>
              </a:rPr>
            </a:br>
            <a:endParaRPr lang="en-US" dirty="0"/>
          </a:p>
        </p:txBody>
      </p:sp>
      <p:sp>
        <p:nvSpPr>
          <p:cNvPr id="4" name="Content Placeholder 3"/>
          <p:cNvSpPr>
            <a:spLocks noGrp="1"/>
          </p:cNvSpPr>
          <p:nvPr>
            <p:ph idx="1"/>
          </p:nvPr>
        </p:nvSpPr>
        <p:spPr/>
        <p:txBody>
          <a:bodyPr>
            <a:normAutofit/>
          </a:bodyPr>
          <a:lstStyle/>
          <a:p>
            <a:pPr algn="just" rtl="1">
              <a:lnSpc>
                <a:spcPct val="115000"/>
              </a:lnSpc>
              <a:spcAft>
                <a:spcPts val="1000"/>
              </a:spcAft>
            </a:pPr>
            <a:r>
              <a:rPr lang="fa-IR" sz="2800" b="1" dirty="0" smtClean="0">
                <a:latin typeface="Calibri"/>
                <a:ea typeface="Calibri"/>
              </a:rPr>
              <a:t>صحبت </a:t>
            </a:r>
            <a:r>
              <a:rPr lang="fa-IR" sz="2800" b="1" dirty="0">
                <a:latin typeface="Calibri"/>
                <a:ea typeface="Calibri"/>
              </a:rPr>
              <a:t>كردن با ديگران حين پذيرايي</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تكيه دادن به ديوار و ميز</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دست به سينه يا دست در جيب ايستادن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خصوصي شدن با حضار در جلسه</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دويدن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بازي </a:t>
            </a:r>
            <a:r>
              <a:rPr lang="fa-IR" sz="2800" b="1" dirty="0" smtClean="0">
                <a:latin typeface="Calibri"/>
                <a:ea typeface="Calibri"/>
              </a:rPr>
              <a:t>كردن </a:t>
            </a:r>
            <a:r>
              <a:rPr lang="fa-IR" sz="2800" b="1" dirty="0">
                <a:latin typeface="Calibri"/>
                <a:ea typeface="Calibri"/>
              </a:rPr>
              <a:t>با صورت ؛، ناخن  مو و ...</a:t>
            </a:r>
            <a:endParaRPr lang="en-US" sz="2400" dirty="0">
              <a:effectLst/>
              <a:latin typeface="Calibri"/>
              <a:ea typeface="Calibri"/>
              <a:cs typeface="Arial"/>
            </a:endParaRPr>
          </a:p>
        </p:txBody>
      </p:sp>
    </p:spTree>
    <p:extLst>
      <p:ext uri="{BB962C8B-B14F-4D97-AF65-F5344CB8AC3E}">
        <p14:creationId xmlns:p14="http://schemas.microsoft.com/office/powerpoint/2010/main" val="6467674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e.jafarnejadi\Desktop\پاور پوينت پذيرايي\Capture1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122" y="0"/>
            <a:ext cx="932812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259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احوالپرسي:</a:t>
            </a:r>
            <a:br>
              <a:rPr lang="fa-IR" dirty="0"/>
            </a:br>
            <a:endParaRPr lang="en-US" dirty="0"/>
          </a:p>
        </p:txBody>
      </p:sp>
      <p:sp>
        <p:nvSpPr>
          <p:cNvPr id="4" name="Content Placeholder 3"/>
          <p:cNvSpPr>
            <a:spLocks noGrp="1"/>
          </p:cNvSpPr>
          <p:nvPr>
            <p:ph idx="1"/>
          </p:nvPr>
        </p:nvSpPr>
        <p:spPr/>
        <p:txBody>
          <a:bodyPr>
            <a:normAutofit fontScale="92500" lnSpcReduction="10000"/>
          </a:bodyPr>
          <a:lstStyle/>
          <a:p>
            <a:pPr algn="just" rtl="1">
              <a:lnSpc>
                <a:spcPct val="115000"/>
              </a:lnSpc>
              <a:spcAft>
                <a:spcPts val="1000"/>
              </a:spcAft>
            </a:pPr>
            <a:r>
              <a:rPr lang="fa-IR" sz="2800" b="1" dirty="0" smtClean="0">
                <a:latin typeface="Calibri"/>
                <a:ea typeface="Calibri"/>
              </a:rPr>
              <a:t>عدم </a:t>
            </a:r>
            <a:r>
              <a:rPr lang="fa-IR" sz="2800" b="1" dirty="0">
                <a:latin typeface="Calibri"/>
                <a:ea typeface="Calibri"/>
              </a:rPr>
              <a:t>استفاده از كلمات عاميانه و غير رسمي و در نهايت تبديل كلمات عاميانه به كلمات رسمي</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تبديل جملات دستوري به درخواست با افزودن واژه هاي لطفا اگر مي شود- بي زحمت خواهشا و ...</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عدم استفاده از كلمات متكبرانه و حتمي ( كه حس غرور و قطعيت را برساند) </a:t>
            </a:r>
            <a:r>
              <a:rPr lang="fa-IR" sz="2800" b="1" dirty="0" smtClean="0">
                <a:latin typeface="Calibri"/>
                <a:ea typeface="Calibri"/>
              </a:rPr>
              <a:t>كلمات </a:t>
            </a:r>
            <a:r>
              <a:rPr lang="fa-IR" sz="2800" b="1" dirty="0">
                <a:latin typeface="Calibri"/>
                <a:ea typeface="Calibri"/>
              </a:rPr>
              <a:t>مثبت: روز خوبي داشته باشد، صبح شما بخير، از ديدن شما خوشحالم، خوشحالم شما رو ميبينم و ...</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ايستادن و تعظيم كردن: اولين ديدار (مهمان) يا اول ديدار( صبح</a:t>
            </a:r>
            <a:r>
              <a:rPr lang="fa-IR" sz="2800" b="1" dirty="0" smtClean="0">
                <a:latin typeface="Calibri"/>
                <a:ea typeface="Calibri"/>
              </a:rPr>
              <a:t>)، </a:t>
            </a:r>
            <a:r>
              <a:rPr lang="fa-IR" sz="2800" b="1" dirty="0">
                <a:latin typeface="Calibri"/>
                <a:ea typeface="Calibri"/>
              </a:rPr>
              <a:t>اولويت موقعيت و جايگاه</a:t>
            </a:r>
            <a:endParaRPr lang="en-US" sz="2400" dirty="0">
              <a:effectLst/>
              <a:latin typeface="Calibri"/>
              <a:ea typeface="Calibri"/>
              <a:cs typeface="Arial"/>
            </a:endParaRPr>
          </a:p>
        </p:txBody>
      </p:sp>
    </p:spTree>
    <p:extLst>
      <p:ext uri="{BB962C8B-B14F-4D97-AF65-F5344CB8AC3E}">
        <p14:creationId xmlns:p14="http://schemas.microsoft.com/office/powerpoint/2010/main" val="944542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زبان بدن:</a:t>
            </a:r>
            <a:br>
              <a:rPr lang="fa-IR" dirty="0"/>
            </a:br>
            <a:endParaRPr lang="en-US" dirty="0"/>
          </a:p>
        </p:txBody>
      </p:sp>
      <p:sp>
        <p:nvSpPr>
          <p:cNvPr id="4" name="Content Placeholder 3"/>
          <p:cNvSpPr>
            <a:spLocks noGrp="1"/>
          </p:cNvSpPr>
          <p:nvPr>
            <p:ph idx="1"/>
          </p:nvPr>
        </p:nvSpPr>
        <p:spPr/>
        <p:txBody>
          <a:bodyPr>
            <a:normAutofit fontScale="62500" lnSpcReduction="20000"/>
          </a:bodyPr>
          <a:lstStyle/>
          <a:p>
            <a:pPr algn="just" rtl="1">
              <a:lnSpc>
                <a:spcPct val="115000"/>
              </a:lnSpc>
              <a:spcAft>
                <a:spcPts val="1000"/>
              </a:spcAft>
            </a:pPr>
            <a:r>
              <a:rPr lang="fa-IR" sz="2800" b="1" dirty="0" smtClean="0">
                <a:latin typeface="Calibri"/>
                <a:ea typeface="Calibri"/>
              </a:rPr>
              <a:t>نحوه </a:t>
            </a:r>
            <a:r>
              <a:rPr lang="fa-IR" sz="2800" b="1" dirty="0">
                <a:latin typeface="Calibri"/>
                <a:ea typeface="Calibri"/>
              </a:rPr>
              <a:t>راه رفتن: سر و گردن به سمت بالا، دست ها در امتداد بدن، قدم هاي بلندتر، در راهروها و پله ها از سمت راست</a:t>
            </a:r>
            <a:endParaRPr lang="en-US" sz="2400" dirty="0">
              <a:latin typeface="Calibri"/>
              <a:ea typeface="Calibri"/>
              <a:cs typeface="Arial"/>
            </a:endParaRPr>
          </a:p>
          <a:p>
            <a:pPr algn="just" rtl="1">
              <a:lnSpc>
                <a:spcPct val="115000"/>
              </a:lnSpc>
              <a:spcAft>
                <a:spcPts val="1000"/>
              </a:spcAft>
            </a:pPr>
            <a:r>
              <a:rPr lang="fa-IR" sz="2800" b="1" dirty="0" smtClean="0">
                <a:latin typeface="Calibri"/>
                <a:ea typeface="Calibri"/>
              </a:rPr>
              <a:t>تست </a:t>
            </a:r>
            <a:r>
              <a:rPr lang="fa-IR" sz="2800" b="1" dirty="0">
                <a:latin typeface="Calibri"/>
                <a:ea typeface="Calibri"/>
              </a:rPr>
              <a:t>صحيح ايستادن: پشت به ديوار-پشت پاها چسبيده به ديوار- باسن- پشت شانه ها- پشت سر چسبيده به ديوار- اگر تمام اجزاي نامبرده در امتداد و به ديوار چسبيده باشد و مابقي اجزا از بدن فاصله داشته باشد، بدن در حالت صحيحي مي باشد.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حالت نامناسب بدن:تكيه به ديوار و ميز و صندلي، دست به سينه يا دست تو جيب موقع صحبت كردن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حالت چهره:لبخند هميشگي، ارتباط چشمي، سرمستقيم</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نحوه نشستن محترمانه: پاها به سمت جلو و بصورت قائم 90 درجه، دست ها در امتداد دسته هاي صندلي، تكيه دادن كامل به پشتي صندلي</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اشتباهات متداول در حين نشستن: پاها روي پا انداختن در حضور مافوق، پاها كاملا دراز، جلوي صندلي نشستن و در نتيجه آزادانه نشستن، تكيه ندادن به پشتي، پاها </a:t>
            </a:r>
            <a:r>
              <a:rPr lang="fa-IR" sz="2800" b="1" dirty="0" smtClean="0">
                <a:latin typeface="Calibri"/>
                <a:ea typeface="Calibri"/>
              </a:rPr>
              <a:t>را </a:t>
            </a:r>
            <a:r>
              <a:rPr lang="fa-IR" sz="2800" b="1" dirty="0">
                <a:latin typeface="Calibri"/>
                <a:ea typeface="Calibri"/>
              </a:rPr>
              <a:t>به سمت زير صندلي بردن.</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30232785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gn="just" rtl="1">
              <a:lnSpc>
                <a:spcPct val="115000"/>
              </a:lnSpc>
              <a:spcAft>
                <a:spcPts val="1000"/>
              </a:spcAft>
            </a:pPr>
            <a:r>
              <a:rPr lang="fa-IR" sz="2800" b="1" dirty="0" smtClean="0">
                <a:latin typeface="Calibri"/>
                <a:ea typeface="Calibri"/>
              </a:rPr>
              <a:t>شروع </a:t>
            </a:r>
            <a:r>
              <a:rPr lang="fa-IR" sz="2800" b="1" dirty="0">
                <a:latin typeface="Calibri"/>
                <a:ea typeface="Calibri"/>
              </a:rPr>
              <a:t>دست دادن: شروع با مقام و جايگاه بالاتر</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حين دست دادن: لبخند، ارتباط چشمي، و احوالپرسي كردن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شكل دست دادهاي اشتباه: با سر انگشتان، شل دست دادن، آرنج تا نصف بازكردن، با چهار انگشت، دودستي دست دادن، در صورت ناتواني در دست دادن بجاي عذر خواهي با مچ دست دادن، نگه داشتن دست، دست خيس يا عرق كرده</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شكل صحيح دست دادن: چهار انگشت به هم چسبيده و انگشت شصت از مابقي انگشتان فاصله گرفته، دست بطور مستقيم و متمايل به راست، آرنج بطور بازكردن، فشار دست به همان ميزان فرد سلام كننده كمي بيشتر و در نهايت كشيدن دست با فرد ابتدا دست داده است.</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به هر دليلي ناتواني در دست دادن: 1 عذرخواهي + 2 دليل</a:t>
            </a:r>
            <a:endParaRPr lang="en-US" sz="2400" dirty="0">
              <a:latin typeface="Calibri"/>
              <a:ea typeface="Calibri"/>
              <a:cs typeface="Arial"/>
            </a:endParaRPr>
          </a:p>
          <a:p>
            <a:endParaRPr lang="en-US" dirty="0"/>
          </a:p>
        </p:txBody>
      </p:sp>
      <p:sp>
        <p:nvSpPr>
          <p:cNvPr id="3" name="Title 2"/>
          <p:cNvSpPr>
            <a:spLocks noGrp="1"/>
          </p:cNvSpPr>
          <p:nvPr>
            <p:ph type="title"/>
          </p:nvPr>
        </p:nvSpPr>
        <p:spPr/>
        <p:txBody>
          <a:bodyPr>
            <a:normAutofit fontScale="90000"/>
          </a:bodyPr>
          <a:lstStyle/>
          <a:p>
            <a:pPr algn="r" rtl="1"/>
            <a:r>
              <a:rPr lang="fa-IR" dirty="0"/>
              <a:t>آداب دست دادن: </a:t>
            </a:r>
            <a:br>
              <a:rPr lang="fa-IR" dirty="0"/>
            </a:br>
            <a:endParaRPr lang="en-US" dirty="0"/>
          </a:p>
        </p:txBody>
      </p:sp>
    </p:spTree>
    <p:extLst>
      <p:ext uri="{BB962C8B-B14F-4D97-AF65-F5344CB8AC3E}">
        <p14:creationId xmlns:p14="http://schemas.microsoft.com/office/powerpoint/2010/main" val="35298964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اشتباهات در گفتگوها:</a:t>
            </a:r>
            <a:br>
              <a:rPr lang="fa-IR" dirty="0"/>
            </a:br>
            <a:endParaRPr lang="en-US" dirty="0"/>
          </a:p>
        </p:txBody>
      </p:sp>
      <p:sp>
        <p:nvSpPr>
          <p:cNvPr id="4" name="Content Placeholder 3"/>
          <p:cNvSpPr>
            <a:spLocks noGrp="1"/>
          </p:cNvSpPr>
          <p:nvPr>
            <p:ph idx="1"/>
          </p:nvPr>
        </p:nvSpPr>
        <p:spPr/>
        <p:txBody>
          <a:bodyPr>
            <a:normAutofit/>
          </a:bodyPr>
          <a:lstStyle/>
          <a:p>
            <a:pPr algn="just" rtl="1">
              <a:lnSpc>
                <a:spcPct val="115000"/>
              </a:lnSpc>
              <a:spcAft>
                <a:spcPts val="1000"/>
              </a:spcAft>
            </a:pPr>
            <a:r>
              <a:rPr lang="fa-IR" sz="2800" b="1" dirty="0" smtClean="0">
                <a:latin typeface="Calibri"/>
                <a:ea typeface="Calibri"/>
              </a:rPr>
              <a:t>خيلي </a:t>
            </a:r>
            <a:r>
              <a:rPr lang="fa-IR" sz="2800" b="1" dirty="0">
                <a:latin typeface="Calibri"/>
                <a:ea typeface="Calibri"/>
              </a:rPr>
              <a:t>آهسته، كشيده، توضيح بسيار زياد-بلند صحبت كردن و با لحن تند صحبت كردن- بكاربردن كلمات اضافي مانند اااااا ككككككك و .... در صحبت كردن- گفتن از مشكلات و </a:t>
            </a:r>
            <a:r>
              <a:rPr lang="fa-IR" sz="2800" b="1" dirty="0" smtClean="0">
                <a:latin typeface="Calibri"/>
                <a:ea typeface="Calibri"/>
              </a:rPr>
              <a:t>انتقاد </a:t>
            </a:r>
            <a:r>
              <a:rPr lang="fa-IR" sz="2800" b="1" dirty="0">
                <a:latin typeface="Calibri"/>
                <a:ea typeface="Calibri"/>
              </a:rPr>
              <a:t>ديگران- مدل نصيحتانه و پندانه در گفتگوها-گوش ندادن به صحبت هاي طرف مقابل</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20849579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پوشش آبدارچيان:</a:t>
            </a:r>
            <a:br>
              <a:rPr lang="fa-IR" dirty="0"/>
            </a:br>
            <a:endParaRPr lang="en-US" dirty="0"/>
          </a:p>
        </p:txBody>
      </p:sp>
      <p:sp>
        <p:nvSpPr>
          <p:cNvPr id="5" name="Content Placeholder 4"/>
          <p:cNvSpPr>
            <a:spLocks noGrp="1"/>
          </p:cNvSpPr>
          <p:nvPr>
            <p:ph idx="1"/>
          </p:nvPr>
        </p:nvSpPr>
        <p:spPr/>
        <p:txBody>
          <a:bodyPr>
            <a:normAutofit fontScale="55000" lnSpcReduction="20000"/>
          </a:bodyPr>
          <a:lstStyle/>
          <a:p>
            <a:pPr algn="just" rtl="1">
              <a:lnSpc>
                <a:spcPct val="115000"/>
              </a:lnSpc>
              <a:spcAft>
                <a:spcPts val="1000"/>
              </a:spcAft>
            </a:pPr>
            <a:r>
              <a:rPr lang="fa-IR" sz="2800" b="1" dirty="0" smtClean="0">
                <a:latin typeface="Calibri"/>
                <a:ea typeface="Calibri"/>
              </a:rPr>
              <a:t>كفش</a:t>
            </a:r>
            <a:r>
              <a:rPr lang="fa-IR" sz="2800" b="1" dirty="0">
                <a:latin typeface="Calibri"/>
                <a:ea typeface="Calibri"/>
              </a:rPr>
              <a:t>: طبي باشد، پاشنه آن كوتاه و صاف باشد، رنگ آن مشكي باشد، </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جوراب: </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رنگ آن تيره باشد و به هيچ عنوان از رنگ هاي روشن مثل سفيد يا رنگ هاي ديگر استفاده نشود (الويت اول نزديك به رنگ شلوار و الويت دوم به رنگ كفش باشد) و نخي باشد، ساق كوتاه </a:t>
            </a:r>
            <a:r>
              <a:rPr lang="fa-IR" sz="2800" b="1" dirty="0" smtClean="0">
                <a:latin typeface="Calibri"/>
                <a:ea typeface="Calibri"/>
              </a:rPr>
              <a:t>نباشد، </a:t>
            </a:r>
            <a:r>
              <a:rPr lang="fa-IR" sz="2800" b="1" dirty="0">
                <a:latin typeface="Calibri"/>
                <a:ea typeface="Calibri"/>
              </a:rPr>
              <a:t>طرح دار نباشد و كاملا ساده باشد.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شلوار:</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جنس : پارچه اي ، رنگ: تيره (الويت 1 رنگ سورمه اي الويت 2 : مشكي و اويت سوم قهوه اي تيره</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كمربند: براي انتخاب كمربند 3 مورد در نظر گرفته شود: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ا- رنگ: استاندارد رنگ تسمه كمربند به رنگ كفش باشد، همانطور كه ما كفش مشكي باشد، رنگ كمربند نيز بايد به رنگ كفش و مشكي باشد.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2- سگگ: بدون هيچگونه طرحي (حروف انگليسي، شكل و ..) كاملا ساده باشد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3- عرض كمربند: يك اشتباهي كه برخي انجام مي دهند از كمربندهاي عريض استفاده مي كندد كه ايمن مورد نيز مناسب محيط هاي كاري يست.</a:t>
            </a:r>
            <a:endParaRPr lang="en-US" sz="2400" dirty="0">
              <a:latin typeface="Calibri"/>
              <a:ea typeface="Calibri"/>
              <a:cs typeface="Arial"/>
            </a:endParaRPr>
          </a:p>
          <a:p>
            <a:endParaRPr lang="en-US" dirty="0"/>
          </a:p>
        </p:txBody>
      </p:sp>
      <p:pic>
        <p:nvPicPr>
          <p:cNvPr id="21507" name="Picture 3" descr="C:\Users\e.jafarnejadi\Desktop\پاور پوينت پذيرايي\كفش.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0209" y="1294650"/>
            <a:ext cx="1193599" cy="668299"/>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C:\Users\e.jafarnejadi\Desktop\پاور پوينت پذيرايي\كمربند.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446" y="3356992"/>
            <a:ext cx="893086" cy="720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6026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jafarnejadi\Desktop\پاور پوينت پذيرايي\Capture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20" y="1"/>
            <a:ext cx="9252520" cy="690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7019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پيراهن:</a:t>
            </a:r>
            <a:br>
              <a:rPr lang="fa-IR" dirty="0"/>
            </a:br>
            <a:endParaRPr lang="en-US" dirty="0"/>
          </a:p>
        </p:txBody>
      </p:sp>
      <p:sp>
        <p:nvSpPr>
          <p:cNvPr id="4" name="Content Placeholder 3"/>
          <p:cNvSpPr>
            <a:spLocks noGrp="1"/>
          </p:cNvSpPr>
          <p:nvPr>
            <p:ph idx="1"/>
          </p:nvPr>
        </p:nvSpPr>
        <p:spPr/>
        <p:txBody>
          <a:bodyPr>
            <a:normAutofit fontScale="55000" lnSpcReduction="20000"/>
          </a:bodyPr>
          <a:lstStyle/>
          <a:p>
            <a:pPr algn="just" rtl="1">
              <a:lnSpc>
                <a:spcPct val="115000"/>
              </a:lnSpc>
              <a:spcAft>
                <a:spcPts val="1000"/>
              </a:spcAft>
            </a:pPr>
            <a:r>
              <a:rPr lang="fa-IR" sz="2800" b="1" dirty="0" smtClean="0">
                <a:latin typeface="Calibri"/>
                <a:ea typeface="Calibri"/>
              </a:rPr>
              <a:t>رنگ</a:t>
            </a:r>
            <a:r>
              <a:rPr lang="fa-IR" sz="2800" b="1" dirty="0">
                <a:latin typeface="Calibri"/>
                <a:ea typeface="Calibri"/>
              </a:rPr>
              <a:t>: اگر شلوار با رنگ سورمه اي انتخاب شده است، ترجيحا رنگ آبي روشن كمرنگ انتخاب شود و اگر شلوار با رنگ مشكي انتخاب شده است پيراهن با رنگ سفيد مي تواند مناسب تر باشد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ساده و بدون هيچ طرحي</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هيچگونه طرح و نقشي (خط دار، شكل،حروف اضافه ، نوشته و ....) نبايد روي پيراهني باشد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بدون جيب (يا تك جيب): يك اشتباه متداولي كه برخي از سازمانها و شركت ها انجام مي دهند، اينكه پيراهن هاي با دوجيب انتخاب مي كندد (پيراهن هاي دو جيب مخصوص نيروهاي انتظامات هست نه آبدارچيان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آستين دار:پيراهن انتخابي حتما بايد آستين دار باشد نه بدون آستين. در محيط هاي اداري پيراهن بدون آستين براي هيچكدام از پرسنل مناسب نيست.</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نكته مهم پوشيدن پيراهن:</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1.يك اشتباه متدوالي كه براي انتخاب پيراهن آستين دار مي شود، آستين هاي </a:t>
            </a:r>
            <a:r>
              <a:rPr lang="fa-IR" sz="2800" b="1" dirty="0" smtClean="0">
                <a:latin typeface="Calibri"/>
                <a:ea typeface="Calibri"/>
              </a:rPr>
              <a:t>خود </a:t>
            </a:r>
            <a:r>
              <a:rPr lang="fa-IR" sz="2800" b="1" dirty="0">
                <a:latin typeface="Calibri"/>
                <a:ea typeface="Calibri"/>
              </a:rPr>
              <a:t>را لول مي كنند كه اينكار نيز كاملا اشتباه است.</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2-حتما پيراهن بايد داخل </a:t>
            </a:r>
            <a:r>
              <a:rPr lang="fa-IR" sz="2800" b="1" dirty="0" smtClean="0">
                <a:latin typeface="Calibri"/>
                <a:ea typeface="Calibri"/>
              </a:rPr>
              <a:t>شلوار </a:t>
            </a:r>
            <a:r>
              <a:rPr lang="fa-IR" sz="2800" b="1" dirty="0">
                <a:latin typeface="Calibri"/>
                <a:ea typeface="Calibri"/>
              </a:rPr>
              <a:t>باشد و به هيچ عنوان نبايد پيراهن روي شلوار انداخته شود.</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17981707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r" rtl="1"/>
            <a:r>
              <a:rPr lang="fa-IR" dirty="0"/>
              <a:t>كت:</a:t>
            </a:r>
            <a:br>
              <a:rPr lang="fa-IR" dirty="0"/>
            </a:br>
            <a:endParaRPr lang="en-US" dirty="0"/>
          </a:p>
        </p:txBody>
      </p:sp>
      <p:sp>
        <p:nvSpPr>
          <p:cNvPr id="4" name="Content Placeholder 3"/>
          <p:cNvSpPr>
            <a:spLocks noGrp="1"/>
          </p:cNvSpPr>
          <p:nvPr>
            <p:ph idx="1"/>
          </p:nvPr>
        </p:nvSpPr>
        <p:spPr/>
        <p:txBody>
          <a:bodyPr>
            <a:normAutofit/>
          </a:bodyPr>
          <a:lstStyle/>
          <a:p>
            <a:pPr algn="just" rtl="1">
              <a:lnSpc>
                <a:spcPct val="115000"/>
              </a:lnSpc>
              <a:spcAft>
                <a:spcPts val="1000"/>
              </a:spcAft>
            </a:pPr>
            <a:r>
              <a:rPr lang="fa-IR" sz="2800" b="1" dirty="0" smtClean="0">
                <a:latin typeface="Calibri"/>
                <a:ea typeface="Calibri"/>
              </a:rPr>
              <a:t>به </a:t>
            </a:r>
            <a:r>
              <a:rPr lang="fa-IR" sz="2800" b="1" dirty="0">
                <a:latin typeface="Calibri"/>
                <a:ea typeface="Calibri"/>
              </a:rPr>
              <a:t>رنگ شلوار باشد.كت ها باطرح ها و مدل هاي مختلفي </a:t>
            </a:r>
            <a:r>
              <a:rPr lang="fa-IR" sz="2800" b="1" dirty="0" smtClean="0">
                <a:latin typeface="Calibri"/>
                <a:ea typeface="Calibri"/>
              </a:rPr>
              <a:t>هست؛تك </a:t>
            </a:r>
            <a:r>
              <a:rPr lang="fa-IR" sz="2800" b="1" dirty="0">
                <a:latin typeface="Calibri"/>
                <a:ea typeface="Calibri"/>
              </a:rPr>
              <a:t>دوكمه، دو دكمه، سه دكمه ..... ترجيحا دو دكمه باشد.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چاك: بدون </a:t>
            </a:r>
            <a:r>
              <a:rPr lang="fa-IR" sz="2800" b="1" dirty="0" smtClean="0">
                <a:latin typeface="Calibri"/>
                <a:ea typeface="Calibri"/>
              </a:rPr>
              <a:t>چاك، </a:t>
            </a:r>
            <a:r>
              <a:rPr lang="fa-IR" sz="2800" b="1" dirty="0">
                <a:latin typeface="Calibri"/>
                <a:ea typeface="Calibri"/>
              </a:rPr>
              <a:t>تك چاك، دو چاك .... ترجيحا دو چاك انتخاب شود.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اما افرادي كه چاق يا </a:t>
            </a:r>
            <a:r>
              <a:rPr lang="fa-IR" sz="2800" b="1" dirty="0" smtClean="0">
                <a:latin typeface="Calibri"/>
                <a:ea typeface="Calibri"/>
              </a:rPr>
              <a:t>درقسمت </a:t>
            </a:r>
            <a:r>
              <a:rPr lang="fa-IR" sz="2800" b="1" dirty="0">
                <a:latin typeface="Calibri"/>
                <a:ea typeface="Calibri"/>
              </a:rPr>
              <a:t>هاي پشت درشت اندام هستند از دو چاك استفاه نشود.</a:t>
            </a:r>
            <a:endParaRPr lang="en-US" sz="2400" dirty="0">
              <a:latin typeface="Calibri"/>
              <a:ea typeface="Calibri"/>
              <a:cs typeface="Arial"/>
            </a:endParaRPr>
          </a:p>
          <a:p>
            <a:endParaRPr lang="en-US" dirty="0"/>
          </a:p>
        </p:txBody>
      </p:sp>
    </p:spTree>
    <p:extLst>
      <p:ext uri="{BB962C8B-B14F-4D97-AF65-F5344CB8AC3E}">
        <p14:creationId xmlns:p14="http://schemas.microsoft.com/office/powerpoint/2010/main" val="32640778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مام يا پودر</a:t>
            </a:r>
            <a:endParaRPr lang="en-US" dirty="0"/>
          </a:p>
        </p:txBody>
      </p:sp>
      <p:sp>
        <p:nvSpPr>
          <p:cNvPr id="5" name="Content Placeholder 4"/>
          <p:cNvSpPr>
            <a:spLocks noGrp="1"/>
          </p:cNvSpPr>
          <p:nvPr>
            <p:ph idx="1"/>
          </p:nvPr>
        </p:nvSpPr>
        <p:spPr/>
        <p:txBody>
          <a:bodyPr>
            <a:normAutofit fontScale="92500" lnSpcReduction="20000"/>
          </a:bodyPr>
          <a:lstStyle/>
          <a:p>
            <a:pPr algn="just" rtl="1">
              <a:lnSpc>
                <a:spcPct val="115000"/>
              </a:lnSpc>
              <a:spcAft>
                <a:spcPts val="1000"/>
              </a:spcAft>
            </a:pP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به دليل اينكه نيروهاي خدماتي ما كار فيزيكي انجام مي دهند ، حتما براي ين دوستان مام يا پودر جهت جلوگيري از تعريق كمتر نواحي مثلا زير بغل و ... تهيه شود.</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مام به شكل هاي مختلفي مثل اسپري، غلتكي، صابوني و .... از فروشگاه هاي لوازم آرايشي و بهداشتي يا داروخانه هاي قابل تهيه هست.</a:t>
            </a:r>
            <a:endParaRPr lang="en-US" sz="2400" dirty="0">
              <a:latin typeface="Calibri"/>
              <a:ea typeface="Calibri"/>
              <a:cs typeface="Arial"/>
            </a:endParaRPr>
          </a:p>
          <a:p>
            <a:pPr algn="just" rtl="1">
              <a:lnSpc>
                <a:spcPct val="115000"/>
              </a:lnSpc>
              <a:spcAft>
                <a:spcPts val="1000"/>
              </a:spcAft>
            </a:pPr>
            <a:r>
              <a:rPr lang="fa-IR" sz="2800" b="1" dirty="0">
                <a:latin typeface="Calibri"/>
                <a:ea typeface="Calibri"/>
              </a:rPr>
              <a:t>در صورتيكه مي خواهيد از لحاظ هزينه اي پايين تر باشد مي توانيد از عطاري ها ، پودرهاي مختلفي مثل پودر سنگ مرداب، زاج، و .... تهيه نماييد.</a:t>
            </a:r>
            <a:endParaRPr lang="en-US" sz="2400" dirty="0">
              <a:effectLst/>
              <a:latin typeface="Calibri"/>
              <a:ea typeface="Calibri"/>
              <a:cs typeface="Arial"/>
            </a:endParaRPr>
          </a:p>
        </p:txBody>
      </p:sp>
    </p:spTree>
    <p:extLst>
      <p:ext uri="{BB962C8B-B14F-4D97-AF65-F5344CB8AC3E}">
        <p14:creationId xmlns:p14="http://schemas.microsoft.com/office/powerpoint/2010/main" val="30145634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3098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gn="r" rtl="1"/>
            <a:r>
              <a:rPr lang="fa-IR" dirty="0" smtClean="0"/>
              <a:t>هيچ نوع ماده شوينده اي را با هم مخلوط نكنيم</a:t>
            </a:r>
          </a:p>
          <a:p>
            <a:pPr algn="r" rtl="1"/>
            <a:r>
              <a:rPr lang="fa-IR" dirty="0" smtClean="0"/>
              <a:t>مواد شوينده را با آب گرم قاطي نكنيم چون دربخار آب حل شده و به شدت به ريه ها آسيب ميزند.</a:t>
            </a:r>
          </a:p>
          <a:p>
            <a:pPr algn="r" rtl="1"/>
            <a:r>
              <a:rPr lang="fa-IR" dirty="0" smtClean="0"/>
              <a:t>به هيچ عنوان مواد شوينده هاي قوي را مستقيما در چاه نريزيم. بدليل وجود گاز متان خطر انفجار وجود دارد. چسب لوله ها را باز مي كند، احتمال برگشت مواد شوينده به سمت بالا وجود دارد.</a:t>
            </a:r>
          </a:p>
          <a:p>
            <a:pPr algn="r" rtl="1"/>
            <a:r>
              <a:rPr lang="fa-IR" dirty="0" smtClean="0"/>
              <a:t>تجهيزات فردي: استفاده از ماسك با جنس هاي متفاوت</a:t>
            </a:r>
          </a:p>
          <a:p>
            <a:pPr algn="r" rtl="1"/>
            <a:r>
              <a:rPr lang="fa-IR" dirty="0" smtClean="0"/>
              <a:t>استفاده از دستكش ساق دار</a:t>
            </a:r>
          </a:p>
          <a:p>
            <a:pPr algn="r" rtl="1"/>
            <a:r>
              <a:rPr lang="fa-IR" dirty="0" smtClean="0"/>
              <a:t>عينك كار (دور ژله اي)</a:t>
            </a:r>
          </a:p>
          <a:p>
            <a:pPr algn="r" rtl="1"/>
            <a:r>
              <a:rPr lang="fa-IR" dirty="0" smtClean="0"/>
              <a:t>پيش بند</a:t>
            </a:r>
          </a:p>
          <a:p>
            <a:pPr algn="r" rtl="1"/>
            <a:r>
              <a:rPr lang="fa-IR" dirty="0" smtClean="0"/>
              <a:t>چكمه</a:t>
            </a:r>
            <a:r>
              <a:rPr lang="en-US" dirty="0" smtClean="0"/>
              <a:t> </a:t>
            </a:r>
            <a:r>
              <a:rPr lang="fa-IR" dirty="0" smtClean="0"/>
              <a:t>سفيد</a:t>
            </a:r>
          </a:p>
          <a:p>
            <a:pPr algn="r" rtl="1"/>
            <a:r>
              <a:rPr lang="fa-IR" dirty="0" smtClean="0"/>
              <a:t>در جابجا كردن اشيا بايد زانوها خم شود نه كمر</a:t>
            </a:r>
          </a:p>
          <a:p>
            <a:pPr algn="r" rtl="1"/>
            <a:endParaRPr lang="en-US" dirty="0"/>
          </a:p>
        </p:txBody>
      </p:sp>
      <p:sp>
        <p:nvSpPr>
          <p:cNvPr id="3" name="Title 2"/>
          <p:cNvSpPr>
            <a:spLocks noGrp="1"/>
          </p:cNvSpPr>
          <p:nvPr>
            <p:ph type="title"/>
          </p:nvPr>
        </p:nvSpPr>
        <p:spPr/>
        <p:txBody>
          <a:bodyPr/>
          <a:lstStyle/>
          <a:p>
            <a:pPr algn="r" rtl="1"/>
            <a:r>
              <a:rPr lang="fa-IR" dirty="0" smtClean="0"/>
              <a:t>ايمني در محيط كار</a:t>
            </a:r>
            <a:endParaRPr lang="en-US" dirty="0"/>
          </a:p>
        </p:txBody>
      </p:sp>
    </p:spTree>
    <p:extLst>
      <p:ext uri="{BB962C8B-B14F-4D97-AF65-F5344CB8AC3E}">
        <p14:creationId xmlns:p14="http://schemas.microsoft.com/office/powerpoint/2010/main" val="27484525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980728"/>
            <a:ext cx="7772400" cy="3830583"/>
          </a:xfrm>
        </p:spPr>
        <p:txBody>
          <a:bodyPr/>
          <a:lstStyle/>
          <a:p>
            <a:pPr marL="457200" indent="-457200" algn="just" rtl="1">
              <a:lnSpc>
                <a:spcPct val="150000"/>
              </a:lnSpc>
              <a:buFont typeface="Wingdings" pitchFamily="2" charset="2"/>
              <a:buChar char="v"/>
            </a:pPr>
            <a:r>
              <a:rPr lang="fa-IR" dirty="0" smtClean="0"/>
              <a:t> </a:t>
            </a:r>
            <a:r>
              <a:rPr lang="fa-IR" sz="1800" b="1" dirty="0">
                <a:solidFill>
                  <a:prstClr val="black"/>
                </a:solidFill>
              </a:rPr>
              <a:t>استفاده از نعلبكي(بيشتر جنبه ظاهري و احترام دارد)</a:t>
            </a:r>
          </a:p>
          <a:p>
            <a:pPr marL="285750" indent="-285750" algn="just" rtl="1">
              <a:lnSpc>
                <a:spcPct val="150000"/>
              </a:lnSpc>
              <a:buFont typeface="Wingdings" pitchFamily="2" charset="2"/>
              <a:buChar char="v"/>
            </a:pPr>
            <a:r>
              <a:rPr lang="fa-IR" sz="1800" b="1" dirty="0" smtClean="0">
                <a:solidFill>
                  <a:prstClr val="black"/>
                </a:solidFill>
              </a:rPr>
              <a:t> </a:t>
            </a:r>
            <a:r>
              <a:rPr lang="fa-IR" sz="1800" b="1" dirty="0">
                <a:solidFill>
                  <a:prstClr val="black"/>
                </a:solidFill>
              </a:rPr>
              <a:t>استفاده از دستمال سه گوش در زير فنجان- مابين فنجان و نعلبكي (جهت جلوگيري كردن از ليز خوردن و سرو صدا و زيبايي كار)</a:t>
            </a:r>
          </a:p>
          <a:p>
            <a:pPr marL="285750" indent="-285750" algn="just" rtl="1">
              <a:lnSpc>
                <a:spcPct val="150000"/>
              </a:lnSpc>
              <a:buFont typeface="Wingdings" pitchFamily="2" charset="2"/>
              <a:buChar char="v"/>
            </a:pPr>
            <a:r>
              <a:rPr lang="fa-IR" sz="1800" b="1" dirty="0" smtClean="0">
                <a:solidFill>
                  <a:prstClr val="black"/>
                </a:solidFill>
              </a:rPr>
              <a:t> </a:t>
            </a:r>
            <a:r>
              <a:rPr lang="fa-IR" sz="1800" b="1" dirty="0">
                <a:solidFill>
                  <a:prstClr val="black"/>
                </a:solidFill>
              </a:rPr>
              <a:t>استفاده از قاشق چاي خوري در بيرون زير دسته فنجان سمت راست</a:t>
            </a:r>
          </a:p>
          <a:p>
            <a:pPr marL="285750" indent="-285750" algn="just" rtl="1">
              <a:lnSpc>
                <a:spcPct val="150000"/>
              </a:lnSpc>
              <a:buFont typeface="Wingdings" pitchFamily="2" charset="2"/>
              <a:buChar char="v"/>
            </a:pPr>
            <a:r>
              <a:rPr lang="fa-IR" sz="1800" b="1" dirty="0" smtClean="0">
                <a:solidFill>
                  <a:prstClr val="black"/>
                </a:solidFill>
              </a:rPr>
              <a:t>دسته </a:t>
            </a:r>
            <a:r>
              <a:rPr lang="fa-IR" sz="1800" b="1" dirty="0">
                <a:solidFill>
                  <a:prstClr val="black"/>
                </a:solidFill>
              </a:rPr>
              <a:t>فنجون در جهت ساعت 4 مخاطب</a:t>
            </a:r>
          </a:p>
          <a:p>
            <a:pPr marL="285750" marR="0" lvl="0" indent="-285750" algn="just" rtl="1">
              <a:lnSpc>
                <a:spcPct val="150000"/>
              </a:lnSpc>
              <a:spcBef>
                <a:spcPts val="0"/>
              </a:spcBef>
              <a:buClrTx/>
              <a:buSzTx/>
              <a:buFont typeface="Wingdings" pitchFamily="2" charset="2"/>
              <a:buChar char="v"/>
            </a:pPr>
            <a:r>
              <a:rPr lang="fa-IR" sz="1800" b="1" dirty="0">
                <a:solidFill>
                  <a:prstClr val="black"/>
                </a:solidFill>
              </a:rPr>
              <a:t>ميزان ريختن نوشيدني در فنجان يا ليوان:4/3 پيمانه</a:t>
            </a:r>
            <a:endParaRPr lang="en-US" sz="1800" b="1" dirty="0">
              <a:solidFill>
                <a:prstClr val="black"/>
              </a:solidFill>
            </a:endParaRPr>
          </a:p>
          <a:p>
            <a:pPr marL="285750" marR="0" lvl="0" indent="-285750" algn="just" rtl="1">
              <a:lnSpc>
                <a:spcPct val="150000"/>
              </a:lnSpc>
              <a:spcBef>
                <a:spcPts val="0"/>
              </a:spcBef>
              <a:buClrTx/>
              <a:buSzTx/>
              <a:buFont typeface="Wingdings" pitchFamily="2" charset="2"/>
              <a:buChar char="v"/>
            </a:pPr>
            <a:r>
              <a:rPr lang="fa-IR" sz="1800" b="1" dirty="0">
                <a:solidFill>
                  <a:prstClr val="black"/>
                </a:solidFill>
              </a:rPr>
              <a:t>گرفتن فنجان : حتما دسته (اگر بدون دسته باشد از قسمت پايين فنجون مي گيريم از وسط يا بالا نمي گيريم)</a:t>
            </a:r>
          </a:p>
          <a:p>
            <a:pPr algn="just" rtl="1"/>
            <a:endParaRPr lang="en-US" dirty="0"/>
          </a:p>
        </p:txBody>
      </p:sp>
    </p:spTree>
    <p:extLst>
      <p:ext uri="{BB962C8B-B14F-4D97-AF65-F5344CB8AC3E}">
        <p14:creationId xmlns:p14="http://schemas.microsoft.com/office/powerpoint/2010/main" val="1390972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3608" y="1484784"/>
            <a:ext cx="7344816" cy="4801314"/>
          </a:xfrm>
          <a:prstGeom prst="rect">
            <a:avLst/>
          </a:prstGeom>
        </p:spPr>
        <p:txBody>
          <a:bodyPr wrap="square">
            <a:spAutoFit/>
          </a:bodyPr>
          <a:lstStyle/>
          <a:p>
            <a:pPr algn="just" rtl="1"/>
            <a:r>
              <a:rPr lang="fa-IR" b="1" dirty="0"/>
              <a:t>نحوه پذيرايي نوشيدني گرم و سرد:</a:t>
            </a:r>
            <a:endParaRPr lang="en-US" dirty="0"/>
          </a:p>
          <a:p>
            <a:pPr marL="285750" indent="-285750" algn="just" rtl="1">
              <a:buFont typeface="Wingdings" pitchFamily="2" charset="2"/>
              <a:buChar char="v"/>
            </a:pPr>
            <a:r>
              <a:rPr lang="fa-IR" b="1" dirty="0"/>
              <a:t>از پشت سر و سمت </a:t>
            </a:r>
            <a:r>
              <a:rPr lang="fa-IR" b="1" dirty="0" smtClean="0"/>
              <a:t>راست با هر مدل ميزي</a:t>
            </a:r>
            <a:endParaRPr lang="en-US" dirty="0"/>
          </a:p>
          <a:p>
            <a:pPr marL="285750" indent="-285750" algn="just" rtl="1">
              <a:buFont typeface="Wingdings" pitchFamily="2" charset="2"/>
              <a:buChar char="v"/>
            </a:pPr>
            <a:r>
              <a:rPr lang="fa-IR" b="1" dirty="0"/>
              <a:t>دسته فنجان برابر ساعت 4 و لوگو يا نوشته برابر ساعت </a:t>
            </a:r>
            <a:r>
              <a:rPr lang="fa-IR" b="1" dirty="0" smtClean="0"/>
              <a:t>12</a:t>
            </a:r>
          </a:p>
          <a:p>
            <a:pPr marL="285750" indent="-285750" algn="just" rtl="1">
              <a:buFont typeface="Wingdings" pitchFamily="2" charset="2"/>
              <a:buChar char="v"/>
            </a:pPr>
            <a:r>
              <a:rPr lang="fa-IR" b="1" dirty="0" smtClean="0"/>
              <a:t>حمل كردن هر ابزاري كه داريم با دست چپ و ارائه با دست راست</a:t>
            </a:r>
            <a:endParaRPr lang="en-US" dirty="0"/>
          </a:p>
          <a:p>
            <a:pPr marL="285750" indent="-285750" algn="just" rtl="1">
              <a:buFont typeface="Wingdings" pitchFamily="2" charset="2"/>
              <a:buChar char="v"/>
            </a:pPr>
            <a:r>
              <a:rPr lang="fa-IR" b="1" dirty="0"/>
              <a:t>پذيرايي نوشيديني گرم بصورت يك مرحله اي و نوشيدني سرد بصورت دو مرحله اي </a:t>
            </a:r>
            <a:endParaRPr lang="en-US" dirty="0"/>
          </a:p>
          <a:p>
            <a:pPr marL="285750" indent="-285750" algn="just" rtl="1">
              <a:buFont typeface="Wingdings" pitchFamily="2" charset="2"/>
              <a:buChar char="v"/>
            </a:pPr>
            <a:r>
              <a:rPr lang="fa-IR" b="1" dirty="0"/>
              <a:t>دست راست جلو و دست چپ پشت </a:t>
            </a:r>
            <a:r>
              <a:rPr lang="fa-IR" b="1" dirty="0" smtClean="0"/>
              <a:t>ميهمان</a:t>
            </a:r>
          </a:p>
          <a:p>
            <a:pPr marL="285750" indent="-285750" algn="just" rtl="1">
              <a:buFont typeface="Wingdings" pitchFamily="2" charset="2"/>
              <a:buChar char="v"/>
            </a:pPr>
            <a:r>
              <a:rPr lang="fa-IR" b="1" dirty="0" smtClean="0"/>
              <a:t>محل ايستادن ما برابر شانه سمت راست مهمان</a:t>
            </a:r>
            <a:endParaRPr lang="en-US" dirty="0"/>
          </a:p>
          <a:p>
            <a:pPr marL="285750" indent="-285750" algn="just" rtl="1">
              <a:buFont typeface="Wingdings" pitchFamily="2" charset="2"/>
              <a:buChar char="v"/>
            </a:pPr>
            <a:r>
              <a:rPr lang="fa-IR" b="1" dirty="0"/>
              <a:t>فاصله حداقل 30 سانتي با ميهمانان</a:t>
            </a:r>
            <a:endParaRPr lang="en-US" dirty="0"/>
          </a:p>
          <a:p>
            <a:pPr marL="285750" indent="-285750" algn="just" rtl="1">
              <a:buFont typeface="Wingdings" pitchFamily="2" charset="2"/>
              <a:buChar char="v"/>
            </a:pPr>
            <a:r>
              <a:rPr lang="fa-IR" b="1" dirty="0"/>
              <a:t>خم نشدن روي ميز</a:t>
            </a:r>
            <a:endParaRPr lang="en-US" dirty="0"/>
          </a:p>
          <a:p>
            <a:pPr marL="285750" indent="-285750" algn="just" rtl="1">
              <a:buFont typeface="Wingdings" pitchFamily="2" charset="2"/>
              <a:buChar char="v"/>
            </a:pPr>
            <a:r>
              <a:rPr lang="fa-IR" b="1" dirty="0"/>
              <a:t>آرام و بدون سر و صدا گذاشتن روي ميز </a:t>
            </a:r>
            <a:endParaRPr lang="fa-IR" b="1" dirty="0" smtClean="0"/>
          </a:p>
          <a:p>
            <a:pPr marL="285750" marR="0" lvl="0" indent="-285750" algn="just" rtl="1">
              <a:spcBef>
                <a:spcPts val="0"/>
              </a:spcBef>
              <a:buClrTx/>
              <a:buSzTx/>
              <a:buFont typeface="Wingdings" pitchFamily="2" charset="2"/>
              <a:buChar char="v"/>
            </a:pPr>
            <a:r>
              <a:rPr lang="fa-IR" b="1" dirty="0">
                <a:solidFill>
                  <a:prstClr val="black"/>
                </a:solidFill>
              </a:rPr>
              <a:t>زمان گذاشتن نوشيدني بصورت آماده (نعلبكي- دستمال – قاشق و داخل هم و بعد گذاشتن جلوي </a:t>
            </a:r>
            <a:r>
              <a:rPr lang="fa-IR" b="1" dirty="0" smtClean="0">
                <a:solidFill>
                  <a:prstClr val="black"/>
                </a:solidFill>
              </a:rPr>
              <a:t>مخاطب</a:t>
            </a:r>
          </a:p>
          <a:p>
            <a:pPr marL="285750" indent="-285750" algn="just" rtl="1">
              <a:buFont typeface="Wingdings" pitchFamily="2" charset="2"/>
              <a:buChar char="v"/>
            </a:pPr>
            <a:r>
              <a:rPr lang="fa-IR" b="1" dirty="0"/>
              <a:t>نوشيدني سرد: قاشق دسته بلند (گذاشتن داخل ليوان) دستمال زير ليوان، داشتن پيش دستي زير ليوان</a:t>
            </a:r>
            <a:endParaRPr lang="en-US" dirty="0"/>
          </a:p>
          <a:p>
            <a:pPr marL="285750" marR="0" lvl="0" indent="-285750" algn="just" rtl="1">
              <a:spcBef>
                <a:spcPts val="0"/>
              </a:spcBef>
              <a:buClrTx/>
              <a:buSzTx/>
              <a:buFont typeface="Wingdings" pitchFamily="2" charset="2"/>
              <a:buChar char="v"/>
            </a:pPr>
            <a:endParaRPr lang="fa-IR" b="1" dirty="0">
              <a:solidFill>
                <a:prstClr val="black"/>
              </a:solidFill>
            </a:endParaRPr>
          </a:p>
          <a:p>
            <a:pPr marL="285750" marR="0" lvl="0" indent="-285750" algn="just" rtl="1">
              <a:spcBef>
                <a:spcPts val="0"/>
              </a:spcBef>
              <a:buClrTx/>
              <a:buSzTx/>
              <a:buFont typeface="Wingdings" pitchFamily="2" charset="2"/>
              <a:buChar char="v"/>
            </a:pPr>
            <a:r>
              <a:rPr lang="fa-IR" b="1" dirty="0">
                <a:solidFill>
                  <a:prstClr val="black"/>
                </a:solidFill>
              </a:rPr>
              <a:t>قطره چكان نبودن </a:t>
            </a:r>
            <a:r>
              <a:rPr lang="fa-IR" b="1" dirty="0" smtClean="0">
                <a:solidFill>
                  <a:prstClr val="black"/>
                </a:solidFill>
              </a:rPr>
              <a:t>نوشيدني</a:t>
            </a:r>
            <a:endParaRPr lang="en-US" dirty="0">
              <a:solidFill>
                <a:prstClr val="black"/>
              </a:solidFill>
            </a:endParaRPr>
          </a:p>
          <a:p>
            <a:pPr algn="just" rtl="1"/>
            <a:endParaRPr lang="en-US" dirty="0"/>
          </a:p>
        </p:txBody>
      </p:sp>
    </p:spTree>
    <p:extLst>
      <p:ext uri="{BB962C8B-B14F-4D97-AF65-F5344CB8AC3E}">
        <p14:creationId xmlns:p14="http://schemas.microsoft.com/office/powerpoint/2010/main" val="1917372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jafarnejadi\Desktop\پاور پوينت پذيرايي\Capture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46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240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normAutofit/>
          </a:bodyPr>
          <a:lstStyle/>
          <a:p>
            <a:pPr algn="r" rtl="1">
              <a:lnSpc>
                <a:spcPct val="200000"/>
              </a:lnSpc>
              <a:buFont typeface="Wingdings" pitchFamily="2" charset="2"/>
              <a:buChar char="v"/>
            </a:pPr>
            <a:r>
              <a:rPr lang="fa-IR" sz="2400" b="1" dirty="0"/>
              <a:t>شلوغ بودن ميز ميهمان و نبودن فضا براي قراردادن نوشيدني و ...</a:t>
            </a:r>
          </a:p>
          <a:p>
            <a:pPr algn="r" rtl="1">
              <a:lnSpc>
                <a:spcPct val="200000"/>
              </a:lnSpc>
              <a:buFont typeface="Wingdings" pitchFamily="2" charset="2"/>
              <a:buChar char="v"/>
            </a:pPr>
            <a:r>
              <a:rPr lang="fa-IR" sz="2400" b="1" dirty="0"/>
              <a:t>عقب بودن صندلي هاي ميزبانان و يا بسته بودن راه براي پذيرايي</a:t>
            </a:r>
          </a:p>
          <a:p>
            <a:pPr algn="r" rtl="1">
              <a:lnSpc>
                <a:spcPct val="200000"/>
              </a:lnSpc>
              <a:buFont typeface="Wingdings" pitchFamily="2" charset="2"/>
              <a:buChar char="v"/>
            </a:pPr>
            <a:r>
              <a:rPr lang="fa-IR" sz="2400" b="1" dirty="0"/>
              <a:t>راهكار:پذيرايي را شروع مي كنيم و يك مكث چند ثانيه اي داريم تا متوجه شرايط شوند و فضا را بازكنند اگر متوجه نشدند با ببخشيد يا عذرخواهي مي كنم ميزبان را متوجه مي كنيم.</a:t>
            </a:r>
            <a:endParaRPr lang="en-US" sz="2400" b="1" dirty="0"/>
          </a:p>
        </p:txBody>
      </p:sp>
    </p:spTree>
    <p:extLst>
      <p:ext uri="{BB962C8B-B14F-4D97-AF65-F5344CB8AC3E}">
        <p14:creationId xmlns:p14="http://schemas.microsoft.com/office/powerpoint/2010/main" val="3886613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jafarnejadi\Desktop\پاور پوينت پذيرايي\Capture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0524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498</TotalTime>
  <Words>2680</Words>
  <Application>Microsoft Office PowerPoint</Application>
  <PresentationFormat>On-screen Show (4:3)</PresentationFormat>
  <Paragraphs>192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صفر تا صد دم كردن چاي</vt:lpstr>
      <vt:lpstr>PowerPoint Presentation</vt:lpstr>
      <vt:lpstr>PowerPoint Presentation</vt:lpstr>
      <vt:lpstr>PowerPoint Presentation</vt:lpstr>
      <vt:lpstr>درخواست مهم مديران و ميهمانان از كاركنان پذيرايي</vt:lpstr>
      <vt:lpstr>نحوه ورود به اتاق مديران و سالن جلسات كاري</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اشتباهات پرسنل: </vt:lpstr>
      <vt:lpstr>اشتباهات رفتاري </vt:lpstr>
      <vt:lpstr>زبان بدن </vt:lpstr>
      <vt:lpstr>PowerPoint Presentation</vt:lpstr>
      <vt:lpstr>ظاهر و پوشش: </vt:lpstr>
      <vt:lpstr>كارهاي ممنوعه در حين پذيرايي : </vt:lpstr>
      <vt:lpstr>PowerPoint Presentation</vt:lpstr>
      <vt:lpstr>احوالپرسي: </vt:lpstr>
      <vt:lpstr>زبان بدن: </vt:lpstr>
      <vt:lpstr>آداب دست دادن:  </vt:lpstr>
      <vt:lpstr>اشتباهات در گفتگوها: </vt:lpstr>
      <vt:lpstr>پوشش آبدارچيان: </vt:lpstr>
      <vt:lpstr>پيراهن: </vt:lpstr>
      <vt:lpstr>كت: </vt:lpstr>
      <vt:lpstr>مام يا پودر</vt:lpstr>
      <vt:lpstr>PowerPoint Presentation</vt:lpstr>
      <vt:lpstr>ايمني در محيط كار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elham jafarnejadiha</dc:creator>
  <cp:lastModifiedBy>elham jafarnejadiha</cp:lastModifiedBy>
  <cp:revision>56</cp:revision>
  <cp:lastPrinted>2021-12-15T10:42:56Z</cp:lastPrinted>
  <dcterms:created xsi:type="dcterms:W3CDTF">2021-12-14T07:42:31Z</dcterms:created>
  <dcterms:modified xsi:type="dcterms:W3CDTF">2021-12-16T04:02:03Z</dcterms:modified>
</cp:coreProperties>
</file>